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6" r:id="rId1"/>
  </p:sldMasterIdLst>
  <p:notesMasterIdLst>
    <p:notesMasterId r:id="rId45"/>
  </p:notesMasterIdLst>
  <p:sldIdLst>
    <p:sldId id="384" r:id="rId2"/>
    <p:sldId id="281" r:id="rId3"/>
    <p:sldId id="829" r:id="rId4"/>
    <p:sldId id="828" r:id="rId5"/>
    <p:sldId id="841" r:id="rId6"/>
    <p:sldId id="831" r:id="rId7"/>
    <p:sldId id="821" r:id="rId8"/>
    <p:sldId id="817" r:id="rId9"/>
    <p:sldId id="816" r:id="rId10"/>
    <p:sldId id="818" r:id="rId11"/>
    <p:sldId id="837" r:id="rId12"/>
    <p:sldId id="814" r:id="rId13"/>
    <p:sldId id="815" r:id="rId14"/>
    <p:sldId id="456" r:id="rId15"/>
    <p:sldId id="457" r:id="rId16"/>
    <p:sldId id="458" r:id="rId17"/>
    <p:sldId id="842" r:id="rId18"/>
    <p:sldId id="823" r:id="rId19"/>
    <p:sldId id="850" r:id="rId20"/>
    <p:sldId id="832" r:id="rId21"/>
    <p:sldId id="833" r:id="rId22"/>
    <p:sldId id="438" r:id="rId23"/>
    <p:sldId id="848" r:id="rId24"/>
    <p:sldId id="813" r:id="rId25"/>
    <p:sldId id="435" r:id="rId26"/>
    <p:sldId id="436" r:id="rId27"/>
    <p:sldId id="437" r:id="rId28"/>
    <p:sldId id="466" r:id="rId29"/>
    <p:sldId id="838" r:id="rId30"/>
    <p:sldId id="826" r:id="rId31"/>
    <p:sldId id="454" r:id="rId32"/>
    <p:sldId id="849" r:id="rId33"/>
    <p:sldId id="809" r:id="rId34"/>
    <p:sldId id="439" r:id="rId35"/>
    <p:sldId id="465" r:id="rId36"/>
    <p:sldId id="793" r:id="rId37"/>
    <p:sldId id="462" r:id="rId38"/>
    <p:sldId id="843" r:id="rId39"/>
    <p:sldId id="839" r:id="rId40"/>
    <p:sldId id="840" r:id="rId41"/>
    <p:sldId id="827" r:id="rId42"/>
    <p:sldId id="354" r:id="rId43"/>
    <p:sldId id="825" r:id="rId4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ma Zahmatkesh" initials="SZ" lastIdx="6" clrIdx="0">
    <p:extLst>
      <p:ext uri="{19B8F6BF-5375-455C-9EA6-DF929625EA0E}">
        <p15:presenceInfo xmlns:p15="http://schemas.microsoft.com/office/powerpoint/2012/main" userId="S::10385704@polimi.it::74a73481-dba3-43d9-bace-d480429f39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D5F5"/>
    <a:srgbClr val="0D1E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95"/>
    <p:restoredTop sz="86530"/>
  </p:normalViewPr>
  <p:slideViewPr>
    <p:cSldViewPr snapToGrid="0" snapToObjects="1">
      <p:cViewPr varScale="1">
        <p:scale>
          <a:sx n="74" d="100"/>
          <a:sy n="74" d="100"/>
        </p:scale>
        <p:origin x="192" y="680"/>
      </p:cViewPr>
      <p:guideLst/>
    </p:cSldViewPr>
  </p:slideViewPr>
  <p:outlineViewPr>
    <p:cViewPr>
      <p:scale>
        <a:sx n="33" d="100"/>
        <a:sy n="33" d="100"/>
      </p:scale>
      <p:origin x="0" y="-96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A41CC-C61C-2F43-A643-7ED1F9C31B07}" type="datetimeFigureOut">
              <a:rPr lang="it-IT" smtClean="0"/>
              <a:t>15/09/22</a:t>
            </a:fld>
            <a:endParaRPr lang="it-IT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7CFB8-1D29-8F41-8017-7BC346241577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1180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15469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39992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0001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3087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06902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5634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20483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9576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0219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01643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0301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15866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E68DA-8937-44A5-901F-331301315C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6657" y="2194520"/>
            <a:ext cx="9797142" cy="190499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TITLE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01075AB-44C8-4AFB-AA0E-F18BDAB28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6657" y="4304252"/>
            <a:ext cx="9797142" cy="113860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rgbClr val="838CA2"/>
                </a:solidFill>
                <a:latin typeface="Titillium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5414E-2CCC-CC40-99ED-CC8A24CDAD45}"/>
              </a:ext>
            </a:extLst>
          </p:cNvPr>
          <p:cNvSpPr txBox="1"/>
          <p:nvPr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9C625-38AA-E842-988E-64BF05994AE4}"/>
              </a:ext>
            </a:extLst>
          </p:cNvPr>
          <p:cNvSpPr txBox="1"/>
          <p:nvPr userDrawn="1"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AD58DC-9BAA-E347-A70D-B5263073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D86327-C0E4-4044-A1E0-A12845F30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5EA051-4A2C-CC4E-8D04-41B2E0315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5489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(doubl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0099" y="474391"/>
            <a:ext cx="10971804" cy="1012636"/>
          </a:xfrm>
        </p:spPr>
        <p:txBody>
          <a:bodyPr anchor="t"/>
          <a:lstStyle>
            <a:lvl1pPr>
              <a:lnSpc>
                <a:spcPct val="90000"/>
              </a:lnSpc>
              <a:defRPr baseline="0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This Is an Example of a Double Headline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610099" y="1772910"/>
            <a:ext cx="5333655" cy="3884684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6247901" y="1774511"/>
            <a:ext cx="5334000" cy="3884684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74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0099" y="1356691"/>
            <a:ext cx="10888812" cy="4148957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chemeClr val="accent2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16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(doubl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0099" y="474391"/>
            <a:ext cx="10971804" cy="1012636"/>
          </a:xfrm>
        </p:spPr>
        <p:txBody>
          <a:bodyPr anchor="t"/>
          <a:lstStyle>
            <a:lvl1pPr>
              <a:lnSpc>
                <a:spcPct val="90000"/>
              </a:lnSpc>
              <a:defRPr baseline="0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This Is an Example of a Double Headline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0099" y="1768593"/>
            <a:ext cx="10971805" cy="3991868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512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066" y="151864"/>
            <a:ext cx="11798561" cy="883567"/>
          </a:xfrm>
          <a:prstGeom prst="rect">
            <a:avLst/>
          </a:prstGeom>
        </p:spPr>
        <p:txBody>
          <a:bodyPr/>
          <a:lstStyle/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84066" y="6585339"/>
            <a:ext cx="3270335" cy="21897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7959" y="6585338"/>
            <a:ext cx="8504816" cy="2726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@manudellavalle - http://emanueledellavalle.org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32107" y="5826027"/>
            <a:ext cx="3245027" cy="1226793"/>
          </a:xfrm>
          <a:prstGeom prst="rect">
            <a:avLst/>
          </a:prstGeom>
        </p:spPr>
        <p:txBody>
          <a:bodyPr/>
          <a:lstStyle/>
          <a:p>
            <a:fld id="{28CD9AFD-AE92-B34B-8DB8-999659AB5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942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066" y="6585339"/>
            <a:ext cx="3270335" cy="21897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7959" y="6585338"/>
            <a:ext cx="8504816" cy="2726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@manudellavalle - http://emanueledellavalle.org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32107" y="5826027"/>
            <a:ext cx="3245027" cy="1226793"/>
          </a:xfrm>
          <a:prstGeom prst="rect">
            <a:avLst/>
          </a:prstGeom>
        </p:spPr>
        <p:txBody>
          <a:bodyPr/>
          <a:lstStyle/>
          <a:p>
            <a:fld id="{28CD9AFD-AE92-B34B-8DB8-999659AB5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430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066" y="151864"/>
            <a:ext cx="11798561" cy="883567"/>
          </a:xfrm>
          <a:prstGeom prst="rect">
            <a:avLst/>
          </a:prstGeom>
        </p:spPr>
        <p:txBody>
          <a:bodyPr/>
          <a:lstStyle/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84066" y="6585339"/>
            <a:ext cx="3270335" cy="21897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27959" y="6585338"/>
            <a:ext cx="8504816" cy="2726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@manudellavalle - http://emanueledellavalle.org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032107" y="5826027"/>
            <a:ext cx="3245027" cy="1226793"/>
          </a:xfrm>
          <a:prstGeom prst="rect">
            <a:avLst/>
          </a:prstGeom>
        </p:spPr>
        <p:txBody>
          <a:bodyPr/>
          <a:lstStyle/>
          <a:p>
            <a:fld id="{28CD9AFD-AE92-B34B-8DB8-999659AB5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250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2">
  <p:cSld name="1_Title and Content 2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>
            <a:spLocks noGrp="1"/>
          </p:cNvSpPr>
          <p:nvPr>
            <p:ph type="title"/>
          </p:nvPr>
        </p:nvSpPr>
        <p:spPr>
          <a:xfrm>
            <a:off x="623767" y="272718"/>
            <a:ext cx="10944523" cy="132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2133" b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body" idx="1"/>
          </p:nvPr>
        </p:nvSpPr>
        <p:spPr>
          <a:xfrm>
            <a:off x="623768" y="1659119"/>
            <a:ext cx="10944464" cy="452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1219170" lvl="1" indent="-45718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828754" lvl="2" indent="-43178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2438339" lvl="3" indent="-41909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3047924" lvl="4" indent="-41909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9783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@manudellavalle - http://emanueledellavalle.org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800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E68DA-8937-44A5-901F-331301315C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6657" y="2194521"/>
            <a:ext cx="8958943" cy="12344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8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en-US" noProof="0" dirty="0"/>
              <a:t>Ending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01075AB-44C8-4AFB-AA0E-F18BDAB28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6657" y="3603171"/>
            <a:ext cx="8958943" cy="228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rgbClr val="838CA2"/>
                </a:solidFill>
                <a:latin typeface="Titillium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5414E-2CCC-CC40-99ED-CC8A24CDAD45}"/>
              </a:ext>
            </a:extLst>
          </p:cNvPr>
          <p:cNvSpPr txBox="1"/>
          <p:nvPr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8FBE1-93CA-7641-BBC5-1AF0B7216565}"/>
              </a:ext>
            </a:extLst>
          </p:cNvPr>
          <p:cNvSpPr txBox="1"/>
          <p:nvPr userDrawn="1"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9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F6163-F7B8-465F-93D3-F5034FE206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17575"/>
            <a:ext cx="10515600" cy="968375"/>
          </a:xfrm>
          <a:prstGeom prst="rect">
            <a:avLst/>
          </a:prstGeom>
        </p:spPr>
        <p:txBody>
          <a:bodyPr/>
          <a:lstStyle>
            <a:lvl1pPr>
              <a:defRPr sz="7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DIVIDER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B20FFA3-5016-48A2-BF51-6CFA6AC2BA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047875"/>
            <a:ext cx="10515600" cy="89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GB" dirty="0"/>
              <a:t>TITLE SLIDE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669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9BF1A-AF82-E249-AA08-EA67F63F7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3343-0B6E-AA44-8D2F-007FF0E9F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7679-4D73-2146-A516-DDE4E281450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7E2CA9B-9B50-7341-90E7-9C1BAFF1D0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column layout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A0696172-62CE-3741-9836-5B4B2DFC0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1669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9BF1A-AF82-E249-AA08-EA67F63F7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3343-0B6E-AA44-8D2F-007FF0E9F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7679-4D73-2146-A516-DDE4E281450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7E2CA9B-9B50-7341-90E7-9C1BAFF1D0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column layout</a:t>
            </a:r>
          </a:p>
        </p:txBody>
      </p:sp>
    </p:spTree>
    <p:extLst>
      <p:ext uri="{BB962C8B-B14F-4D97-AF65-F5344CB8AC3E}">
        <p14:creationId xmlns:p14="http://schemas.microsoft.com/office/powerpoint/2010/main" val="858920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8728E-B7B0-EC44-A854-C7E2315EB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E69D7-6B74-A245-AF38-6D13F067E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8D2AC-F35A-B946-8DC7-A6032E64AC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09CBFDA-B487-D64B-80E4-6D97979B8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8399462" cy="1244600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Two column layout (with subtitles)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AFFAE4B-1291-5D4A-AFFC-D8B964DFC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DEC76A0E-F2F0-1F4C-BFB9-0073DA768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E87653ED-13FF-E544-9B90-307C70690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4B78046B-1F4B-B241-9A67-1421F90B92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679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D65C4E-52AC-B242-8D06-D0AC3AC429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B83D5-A163-034C-925F-94B6316B7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839C9-B13F-C245-BB1A-EC9831A211F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5455F18-FE98-B648-99AF-785037AFD7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Two column layout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B7817F2-927C-B346-97A2-02F3E286C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D13876FC-3C19-0F44-A2B6-75620EA68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9218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C3A7B-DE74-8F42-AE81-372B4BC45A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E7A9C-D89D-874D-A809-D19F729B9F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8906E-BA0F-3B4A-89D7-39768CDE8DD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1B687BC-688E-3B48-9734-E2DDE6F7DBB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B1E46"/>
                </a:solidFill>
                <a:latin typeface="Titillium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noProof="0" dirty="0"/>
              <a:t> Only title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9BE033F-03A5-9C4C-9299-C5366FE2F77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B1E46"/>
                </a:solidFill>
                <a:latin typeface="Titillium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noProof="0" dirty="0"/>
              <a:t> Only title</a:t>
            </a:r>
          </a:p>
        </p:txBody>
      </p:sp>
    </p:spTree>
    <p:extLst>
      <p:ext uri="{BB962C8B-B14F-4D97-AF65-F5344CB8AC3E}">
        <p14:creationId xmlns:p14="http://schemas.microsoft.com/office/powerpoint/2010/main" val="344660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48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138386-4951-524F-A2B3-0E0D11B57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0173" y="6356350"/>
            <a:ext cx="56516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CD4DE-BA20-694E-9F55-E785439AB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5938" y="6356350"/>
            <a:ext cx="22178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5D038-E70F-B244-A1AE-4DC4A8F32122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CF495-4DA5-D548-9129-39F3D2C5E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960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9929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5" r:id="rId5"/>
    <p:sldLayoutId id="2147483681" r:id="rId6"/>
    <p:sldLayoutId id="2147483682" r:id="rId7"/>
    <p:sldLayoutId id="2147483683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ixabay.com/?utm_source=link-attribution&amp;utm_medium=referral&amp;utm_campaign=image&amp;utm_content=5338631" TargetMode="External"/><Relationship Id="rId5" Type="http://schemas.openxmlformats.org/officeDocument/2006/relationships/hyperlink" Target="https://pixabay.com/users/agenciafotografik-8268536/?utm_source=link-attribution&amp;utm_medium=referral&amp;utm_campaign=image&amp;utm_content=5338631" TargetMode="Externa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e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pexels-2286921/?utm_source=link-attribution&amp;utm_medium=referral&amp;utm_campaign=image&amp;utm_content=1839924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?utm_source=link-attribution&amp;utm_medium=referral&amp;utm_campaign=image&amp;utm_content=183992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sogeti.com/microservices-architectures-stay/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len%27s_interval_algebra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s.dagstuhl.de/files/17/17441/17441.MartinHirzel1.Slides.pdf" TargetMode="External"/><Relationship Id="rId2" Type="http://schemas.openxmlformats.org/officeDocument/2006/relationships/hyperlink" Target="http://www.streamreasoning.org/courses/scep2015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lideshare.net/tmcallaghan/20131112-plukfractaltreestheorytopractice" TargetMode="External"/><Relationship Id="rId5" Type="http://schemas.openxmlformats.org/officeDocument/2006/relationships/hyperlink" Target="https://www.slideshare.net/coldbeans/on-timeseries-databases" TargetMode="External"/><Relationship Id="rId4" Type="http://schemas.openxmlformats.org/officeDocument/2006/relationships/hyperlink" Target="https://www.confluent.io/kafka-summit-london18/keynote-the-death-and-rebirth-of-the-event-driven-architecture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ixabay.com/?utm_source=link-attribution&amp;utm_medium=referral&amp;utm_campaign=image&amp;utm_content=1128227" TargetMode="External"/><Relationship Id="rId5" Type="http://schemas.openxmlformats.org/officeDocument/2006/relationships/hyperlink" Target="https://pixabay.com/users/lenaertsdaan-535541/?utm_source=link-attribution&amp;utm_medium=referral&amp;utm_campaign=image&amp;utm_content=1128227" TargetMode="Externa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ixabay.com/?utm_source=link-attribution&amp;utm_medium=referral&amp;utm_campaign=image&amp;utm_content=3645120" TargetMode="External"/><Relationship Id="rId5" Type="http://schemas.openxmlformats.org/officeDocument/2006/relationships/hyperlink" Target="https://pixabay.com/users/bru-no-1161770/?utm_source=link-attribution&amp;utm_medium=referral&amp;utm_campaign=image&amp;utm_content=3645120" TargetMode="Externa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4407-7C6D-344F-83C7-E8743D9BDE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Streaming Data Engineering</a:t>
            </a:r>
            <a:br>
              <a:rPr lang="en-US" dirty="0"/>
            </a:br>
            <a:r>
              <a:rPr lang="en-US" dirty="0"/>
              <a:t>A Tale of Four Streams</a:t>
            </a:r>
            <a:endParaRPr lang="en-US" noProof="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4858F37-1763-AD46-910A-3C7ECD45A1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GB" sz="3500" dirty="0">
                <a:solidFill>
                  <a:schemeClr val="bg1">
                    <a:lumMod val="50000"/>
                  </a:schemeClr>
                </a:solidFill>
              </a:rPr>
              <a:t>Emanuele Della Valle</a:t>
            </a:r>
          </a:p>
          <a:p>
            <a:pPr lvl="0"/>
            <a:r>
              <a:rPr lang="en-GB" sz="2000" dirty="0"/>
              <a:t>prof @ </a:t>
            </a:r>
            <a:r>
              <a:rPr lang="en-GB" sz="2000" dirty="0" err="1"/>
              <a:t>Politecnico</a:t>
            </a:r>
            <a:r>
              <a:rPr lang="en-GB" sz="2000" dirty="0"/>
              <a:t> di Milano</a:t>
            </a:r>
          </a:p>
          <a:p>
            <a:pPr lvl="0"/>
            <a:r>
              <a:rPr lang="en-GB" sz="2000" dirty="0"/>
              <a:t>founder @ </a:t>
            </a:r>
            <a:r>
              <a:rPr lang="en-GB" sz="2000" dirty="0" err="1"/>
              <a:t>Quantia</a:t>
            </a:r>
            <a:r>
              <a:rPr lang="en-GB" sz="2000" dirty="0"/>
              <a:t> Consulting</a:t>
            </a:r>
          </a:p>
        </p:txBody>
      </p:sp>
    </p:spTree>
    <p:extLst>
      <p:ext uri="{BB962C8B-B14F-4D97-AF65-F5344CB8AC3E}">
        <p14:creationId xmlns:p14="http://schemas.microsoft.com/office/powerpoint/2010/main" val="2607769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1A002C-068E-2A49-9FD9-E00F319256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10</a:t>
            </a:fld>
            <a:endParaRPr lang="it-IT" dirty="0"/>
          </a:p>
        </p:txBody>
      </p:sp>
      <p:pic>
        <p:nvPicPr>
          <p:cNvPr id="10" name="Picture 2" descr="Emanuele Della Valle">
            <a:extLst>
              <a:ext uri="{FF2B5EF4-FFF2-40B4-BE49-F238E27FC236}">
                <a16:creationId xmlns:a16="http://schemas.microsoft.com/office/drawing/2014/main" id="{6DAA831B-EA23-1E40-B37D-44D9F4881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808" y="3442170"/>
            <a:ext cx="6154004" cy="34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4C88CC-1EB8-AD44-ADA9-E04F1F31BFDA}"/>
              </a:ext>
            </a:extLst>
          </p:cNvPr>
          <p:cNvSpPr txBox="1"/>
          <p:nvPr/>
        </p:nvSpPr>
        <p:spPr>
          <a:xfrm>
            <a:off x="6146173" y="4511264"/>
            <a:ext cx="6111804" cy="132343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4000" b="1" dirty="0"/>
              <a:t>Continuous numerous </a:t>
            </a:r>
            <a:r>
              <a:rPr lang="en-US" sz="4000" b="0" dirty="0"/>
              <a:t>flows that </a:t>
            </a:r>
            <a:r>
              <a:rPr lang="en-US" sz="4000" b="1" dirty="0"/>
              <a:t>can</a:t>
            </a:r>
            <a:r>
              <a:rPr lang="en-US" sz="4000" b="0" dirty="0"/>
              <a:t> </a:t>
            </a:r>
            <a:r>
              <a:rPr lang="en-US" sz="4000" dirty="0"/>
              <a:t>turn into a </a:t>
            </a:r>
            <a:r>
              <a:rPr lang="en-US" sz="4000" b="1" dirty="0"/>
              <a:t>torrent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6F7AE7-F8EA-9A45-971F-E2B7F1C580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7368" y="117083"/>
            <a:ext cx="5651653" cy="365125"/>
          </a:xfrm>
        </p:spPr>
        <p:txBody>
          <a:bodyPr/>
          <a:lstStyle/>
          <a:p>
            <a:r>
              <a:rPr lang="it-IT" dirty="0"/>
              <a:t>@</a:t>
            </a:r>
            <a:r>
              <a:rPr lang="it-IT" dirty="0" err="1"/>
              <a:t>manudellavalle</a:t>
            </a:r>
            <a:r>
              <a:rPr lang="it-IT" dirty="0"/>
              <a:t> - http://</a:t>
            </a:r>
            <a:r>
              <a:rPr lang="it-IT" dirty="0" err="1"/>
              <a:t>emanueledellavalle.org</a:t>
            </a:r>
            <a:endParaRPr lang="it-IT" dirty="0"/>
          </a:p>
        </p:txBody>
      </p:sp>
      <p:pic>
        <p:nvPicPr>
          <p:cNvPr id="5" name="Picture 4" descr="A picture containing person, dark&#10;&#10;Description automatically generated">
            <a:extLst>
              <a:ext uri="{FF2B5EF4-FFF2-40B4-BE49-F238E27FC236}">
                <a16:creationId xmlns:a16="http://schemas.microsoft.com/office/drawing/2014/main" id="{4474EE36-6D6D-B341-853E-5FD6EF7BD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196" y="0"/>
            <a:ext cx="6111804" cy="34616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D0702E-C0BA-C741-A52F-1CD5BAA382E7}"/>
              </a:ext>
            </a:extLst>
          </p:cNvPr>
          <p:cNvSpPr/>
          <p:nvPr/>
        </p:nvSpPr>
        <p:spPr>
          <a:xfrm>
            <a:off x="6080196" y="38035"/>
            <a:ext cx="22060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Image by </a:t>
            </a:r>
            <a:r>
              <a:rPr lang="en-GB" sz="11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Dieter zabel</a:t>
            </a:r>
            <a:r>
              <a:rPr lang="en-GB" sz="1100" dirty="0">
                <a:solidFill>
                  <a:schemeClr val="bg1"/>
                </a:solidFill>
              </a:rPr>
              <a:t> from </a:t>
            </a:r>
            <a:r>
              <a:rPr lang="en-GB" sz="11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8EEBC-7F0D-BE41-9BF6-08CDE95A71BF}"/>
              </a:ext>
            </a:extLst>
          </p:cNvPr>
          <p:cNvSpPr txBox="1"/>
          <p:nvPr/>
        </p:nvSpPr>
        <p:spPr>
          <a:xfrm>
            <a:off x="659396" y="1039789"/>
            <a:ext cx="5221553" cy="132343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r"/>
            <a:r>
              <a:rPr lang="en-US" sz="4000" dirty="0"/>
              <a:t>e.g., physical or cyber </a:t>
            </a:r>
            <a:r>
              <a:rPr lang="en-US" sz="4000" b="1" dirty="0"/>
              <a:t>alarms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3317935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C076E0-0479-6F41-93DF-27A75DC003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1A002C-068E-2A49-9FD9-E00F319256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11</a:t>
            </a:fld>
            <a:endParaRPr lang="it-IT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E3B4A5-4E7D-B644-B1FD-2987CF09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EA0BFFE2-72E9-4D47-9EDB-EC8AD30FF1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56"/>
          <a:stretch/>
        </p:blipFill>
        <p:spPr>
          <a:xfrm>
            <a:off x="6082073" y="-1867"/>
            <a:ext cx="6107729" cy="3428999"/>
          </a:xfrm>
          <a:prstGeom prst="rect">
            <a:avLst/>
          </a:prstGeom>
        </p:spPr>
      </p:pic>
      <p:pic>
        <p:nvPicPr>
          <p:cNvPr id="12" name="Picture 11" descr="A close-up of a machine&#10;&#10;Description automatically generated with medium confidence">
            <a:extLst>
              <a:ext uri="{FF2B5EF4-FFF2-40B4-BE49-F238E27FC236}">
                <a16:creationId xmlns:a16="http://schemas.microsoft.com/office/drawing/2014/main" id="{57A96CFE-D1E4-CA4E-BFA5-6501C6CBD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926" y="3121"/>
            <a:ext cx="6114122" cy="3429000"/>
          </a:xfrm>
          <a:prstGeom prst="rect">
            <a:avLst/>
          </a:prstGeom>
        </p:spPr>
      </p:pic>
      <p:pic>
        <p:nvPicPr>
          <p:cNvPr id="14" name="Picture 13" descr="A picture containing person, dark&#10;&#10;Description automatically generated">
            <a:extLst>
              <a:ext uri="{FF2B5EF4-FFF2-40B4-BE49-F238E27FC236}">
                <a16:creationId xmlns:a16="http://schemas.microsoft.com/office/drawing/2014/main" id="{AB4A7C85-97F7-414C-99A5-AC44186D9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608" y="3432121"/>
            <a:ext cx="6111804" cy="34616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A6B14A-4872-A18E-6554-FCE9809581EB}"/>
              </a:ext>
            </a:extLst>
          </p:cNvPr>
          <p:cNvSpPr/>
          <p:nvPr/>
        </p:nvSpPr>
        <p:spPr>
          <a:xfrm>
            <a:off x="6096000" y="3427132"/>
            <a:ext cx="6093802" cy="3430868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4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C076E0-0479-6F41-93DF-27A75DC003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1A002C-068E-2A49-9FD9-E00F319256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12</a:t>
            </a:fld>
            <a:endParaRPr lang="it-IT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E3B4A5-4E7D-B644-B1FD-2987CF09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Google Shape;186;p10" descr="Picture 6">
            <a:extLst>
              <a:ext uri="{FF2B5EF4-FFF2-40B4-BE49-F238E27FC236}">
                <a16:creationId xmlns:a16="http://schemas.microsoft.com/office/drawing/2014/main" id="{A76C7C2D-7B95-D543-BC89-894860EE5E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804"/>
          <a:stretch/>
        </p:blipFill>
        <p:spPr>
          <a:xfrm>
            <a:off x="-73812" y="0"/>
            <a:ext cx="6154008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6" descr="A picture containing nature, water, tree, waterfall&#10;&#10;Description automatically generated">
            <a:extLst>
              <a:ext uri="{FF2B5EF4-FFF2-40B4-BE49-F238E27FC236}">
                <a16:creationId xmlns:a16="http://schemas.microsoft.com/office/drawing/2014/main" id="{5BD4334B-63E8-E048-B554-25CBDCA4B8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879"/>
          <a:stretch/>
        </p:blipFill>
        <p:spPr>
          <a:xfrm>
            <a:off x="6107729" y="-25981"/>
            <a:ext cx="6154007" cy="3454981"/>
          </a:xfrm>
          <a:prstGeom prst="rect">
            <a:avLst/>
          </a:prstGeom>
        </p:spPr>
      </p:pic>
      <p:pic>
        <p:nvPicPr>
          <p:cNvPr id="10" name="Picture 2" descr="Emanuele Della Valle">
            <a:extLst>
              <a:ext uri="{FF2B5EF4-FFF2-40B4-BE49-F238E27FC236}">
                <a16:creationId xmlns:a16="http://schemas.microsoft.com/office/drawing/2014/main" id="{6DAA831B-EA23-1E40-B37D-44D9F4881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808" y="3442170"/>
            <a:ext cx="6154004" cy="34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575359-0B77-BFB2-DA6B-0CFA68D72C5A}"/>
              </a:ext>
            </a:extLst>
          </p:cNvPr>
          <p:cNvSpPr/>
          <p:nvPr/>
        </p:nvSpPr>
        <p:spPr>
          <a:xfrm>
            <a:off x="6096000" y="3427132"/>
            <a:ext cx="6093802" cy="3430868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82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2438F1-F22E-4C48-8896-A1A93832E9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270173" y="6356350"/>
            <a:ext cx="565165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@manudellavalle - http://emanueledellavalle.org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ECAE9E06-2ADE-44B8-8324-D65C885866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35938" y="6356350"/>
            <a:ext cx="221786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365D038-E70F-B244-A1AE-4DC4A8F32122}" type="slidenum">
              <a:rPr lang="it-IT" smtClean="0"/>
              <a:pPr>
                <a:spcAft>
                  <a:spcPts val="600"/>
                </a:spcAft>
              </a:pPr>
              <a:t>13</a:t>
            </a:fld>
            <a:endParaRPr lang="it-IT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867A070-928A-C14B-8A78-44B320B3E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premises: time (models) matters!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C1D013F-F71A-5949-8FAF-150FADAB90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35938" y="6356350"/>
            <a:ext cx="221786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365D038-E70F-B244-A1AE-4DC4A8F32122}" type="slidenum">
              <a:rPr lang="it-IT" smtClean="0"/>
              <a:pPr>
                <a:spcAft>
                  <a:spcPts val="600"/>
                </a:spcAft>
              </a:pPr>
              <a:t>13</a:t>
            </a:fld>
            <a:endParaRPr lang="it-IT"/>
          </a:p>
        </p:txBody>
      </p:sp>
      <p:pic>
        <p:nvPicPr>
          <p:cNvPr id="10" name="Picture 2" descr="Who Is That Cartoon Clock In Loki&amp;#39;s Disney+ Show? Miss Minutes Explained -  The Direct">
            <a:extLst>
              <a:ext uri="{FF2B5EF4-FFF2-40B4-BE49-F238E27FC236}">
                <a16:creationId xmlns:a16="http://schemas.microsoft.com/office/drawing/2014/main" id="{347349D9-AD2D-9845-889D-49B798931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07938"/>
            <a:ext cx="3978442" cy="397844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clock, mounted, watch, time&#10;&#10;Description automatically generated">
            <a:extLst>
              <a:ext uri="{FF2B5EF4-FFF2-40B4-BE49-F238E27FC236}">
                <a16:creationId xmlns:a16="http://schemas.microsoft.com/office/drawing/2014/main" id="{8B9A0624-40CB-B349-A561-182C3A4095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35" t="43335" b="26147"/>
          <a:stretch/>
        </p:blipFill>
        <p:spPr>
          <a:xfrm>
            <a:off x="4732420" y="2007938"/>
            <a:ext cx="6846805" cy="39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81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entagon 34"/>
          <p:cNvSpPr/>
          <p:nvPr/>
        </p:nvSpPr>
        <p:spPr bwMode="auto">
          <a:xfrm>
            <a:off x="2065928" y="2250782"/>
            <a:ext cx="8566576" cy="598606"/>
          </a:xfrm>
          <a:prstGeom prst="homePlate">
            <a:avLst/>
          </a:prstGeom>
          <a:solidFill>
            <a:srgbClr val="92D050">
              <a:alpha val="8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GB" sz="1200" b="1">
              <a:solidFill>
                <a:srgbClr val="49695D"/>
              </a:solidFill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14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/>
              <a:t>Stream-only Time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order can be exploited to perform queries</a:t>
            </a:r>
          </a:p>
          <a:p>
            <a:pPr lvl="1"/>
            <a:r>
              <a:rPr lang="en-GB" dirty="0"/>
              <a:t>Does Alice meet Bob </a:t>
            </a:r>
            <a:r>
              <a:rPr lang="en-GB" b="1" dirty="0"/>
              <a:t>before</a:t>
            </a:r>
            <a:r>
              <a:rPr lang="en-GB" dirty="0"/>
              <a:t> Carl?</a:t>
            </a:r>
          </a:p>
          <a:p>
            <a:pPr lvl="1"/>
            <a:r>
              <a:rPr lang="en-GB" dirty="0"/>
              <a:t>Who does Carl meet </a:t>
            </a:r>
            <a:r>
              <a:rPr lang="en-GB" b="1" dirty="0"/>
              <a:t>first</a:t>
            </a:r>
            <a:r>
              <a:rPr lang="en-GB" dirty="0"/>
              <a:t>?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1858459" y="2285477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</p:txBody>
      </p:sp>
      <p:sp>
        <p:nvSpPr>
          <p:cNvPr id="14" name="Oval 13"/>
          <p:cNvSpPr/>
          <p:nvPr/>
        </p:nvSpPr>
        <p:spPr>
          <a:xfrm>
            <a:off x="2711624" y="2316299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t-IT" dirty="0"/>
              <a:t>e</a:t>
            </a:r>
            <a:r>
              <a:rPr lang="it-IT" sz="1200" dirty="0"/>
              <a:t>1</a:t>
            </a:r>
            <a:endParaRPr lang="it-IT" dirty="0"/>
          </a:p>
        </p:txBody>
      </p:sp>
      <p:cxnSp>
        <p:nvCxnSpPr>
          <p:cNvPr id="29" name="Straight Connector 28"/>
          <p:cNvCxnSpPr>
            <a:stCxn id="14" idx="0"/>
            <a:endCxn id="30" idx="2"/>
          </p:cNvCxnSpPr>
          <p:nvPr/>
        </p:nvCxnSpPr>
        <p:spPr>
          <a:xfrm flipV="1">
            <a:off x="2940225" y="1919499"/>
            <a:ext cx="1575" cy="39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040313" y="1550167"/>
            <a:ext cx="1802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isWith</a:t>
            </a:r>
            <a:r>
              <a:rPr lang="en-US" dirty="0"/>
              <a:t>(</a:t>
            </a:r>
            <a:r>
              <a:rPr lang="en-US" dirty="0" err="1"/>
              <a:t>Alice,Bob</a:t>
            </a:r>
            <a:r>
              <a:rPr lang="en-US" dirty="0"/>
              <a:t>)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945748" y="1886047"/>
            <a:ext cx="1801507" cy="887453"/>
            <a:chOff x="1430701" y="1244599"/>
            <a:chExt cx="1801507" cy="887453"/>
          </a:xfrm>
        </p:grpSpPr>
        <p:sp>
          <p:nvSpPr>
            <p:cNvPr id="15" name="Oval 14"/>
            <p:cNvSpPr/>
            <p:nvPr/>
          </p:nvSpPr>
          <p:spPr>
            <a:xfrm>
              <a:off x="2098357" y="1674852"/>
              <a:ext cx="45720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it-IT" dirty="0"/>
                <a:t>e</a:t>
              </a:r>
              <a:r>
                <a:rPr lang="it-IT" sz="1200" dirty="0"/>
                <a:t>2</a:t>
              </a:r>
              <a:endParaRPr lang="it-IT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30701" y="1244599"/>
              <a:ext cx="180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isWith</a:t>
              </a:r>
              <a:r>
                <a:rPr lang="en-US" dirty="0"/>
                <a:t>(</a:t>
              </a:r>
              <a:r>
                <a:rPr lang="en-US" dirty="0" err="1"/>
                <a:t>Alice,Carl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976449" y="1578089"/>
            <a:ext cx="1888408" cy="1195411"/>
            <a:chOff x="3125334" y="933222"/>
            <a:chExt cx="1888408" cy="1195411"/>
          </a:xfrm>
        </p:grpSpPr>
        <p:sp>
          <p:nvSpPr>
            <p:cNvPr id="16" name="Oval 15"/>
            <p:cNvSpPr/>
            <p:nvPr/>
          </p:nvSpPr>
          <p:spPr>
            <a:xfrm>
              <a:off x="3835659" y="1671433"/>
              <a:ext cx="45720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it-IT" dirty="0"/>
                <a:t>e</a:t>
              </a:r>
              <a:r>
                <a:rPr lang="it-IT" sz="1200" dirty="0"/>
                <a:t>3</a:t>
              </a:r>
              <a:endParaRPr lang="it-IT" dirty="0"/>
            </a:p>
          </p:txBody>
        </p:sp>
        <p:cxnSp>
          <p:nvCxnSpPr>
            <p:cNvPr id="32" name="Straight Connector 31"/>
            <p:cNvCxnSpPr>
              <a:stCxn id="16" idx="0"/>
              <a:endCxn id="33" idx="2"/>
            </p:cNvCxnSpPr>
            <p:nvPr/>
          </p:nvCxnSpPr>
          <p:spPr>
            <a:xfrm flipV="1">
              <a:off x="4064259" y="1302554"/>
              <a:ext cx="5279" cy="3688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3125334" y="933222"/>
              <a:ext cx="1888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isWith</a:t>
              </a:r>
              <a:r>
                <a:rPr lang="en-US" dirty="0"/>
                <a:t>(</a:t>
              </a:r>
              <a:r>
                <a:rPr lang="en-US" dirty="0" err="1"/>
                <a:t>Bob,Diana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208677" y="1913327"/>
            <a:ext cx="1886942" cy="860172"/>
            <a:chOff x="4816543" y="1268461"/>
            <a:chExt cx="1886942" cy="860172"/>
          </a:xfrm>
        </p:grpSpPr>
        <p:sp>
          <p:nvSpPr>
            <p:cNvPr id="17" name="Oval 16"/>
            <p:cNvSpPr/>
            <p:nvPr/>
          </p:nvSpPr>
          <p:spPr>
            <a:xfrm>
              <a:off x="5549323" y="1671433"/>
              <a:ext cx="457200" cy="4572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it-IT" dirty="0"/>
                <a:t>e</a:t>
              </a:r>
              <a:r>
                <a:rPr lang="it-IT" sz="1200" dirty="0"/>
                <a:t>4</a:t>
              </a:r>
              <a:endParaRPr lang="it-IT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816543" y="1268461"/>
              <a:ext cx="18869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isWith</a:t>
              </a:r>
              <a:r>
                <a:rPr lang="en-US" dirty="0"/>
                <a:t>(</a:t>
              </a:r>
              <a:r>
                <a:rPr lang="en-US" dirty="0" err="1"/>
                <a:t>Daina,Carl</a:t>
              </a:r>
              <a:r>
                <a:rPr lang="en-US" dirty="0"/>
                <a:t>)</a:t>
              </a: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26AE6-1425-1449-AAB6-7501CCB477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53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entagon 34"/>
          <p:cNvSpPr/>
          <p:nvPr/>
        </p:nvSpPr>
        <p:spPr bwMode="auto">
          <a:xfrm>
            <a:off x="2065928" y="2389758"/>
            <a:ext cx="8566576" cy="598606"/>
          </a:xfrm>
          <a:prstGeom prst="homePlate">
            <a:avLst/>
          </a:prstGeom>
          <a:solidFill>
            <a:srgbClr val="92D050">
              <a:alpha val="8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GB" sz="1200" b="1">
              <a:solidFill>
                <a:srgbClr val="49695D"/>
              </a:solidFill>
              <a:latin typeface="Arial" charset="0"/>
            </a:endParaRPr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15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GB" dirty="0"/>
              <a:t>Absolute Time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can ask the queries in the previous slide</a:t>
            </a:r>
          </a:p>
          <a:p>
            <a:r>
              <a:rPr lang="en-GB" dirty="0"/>
              <a:t>We can start to compose queries taking into account the time</a:t>
            </a:r>
          </a:p>
          <a:p>
            <a:pPr lvl="1"/>
            <a:r>
              <a:rPr lang="en-GB" dirty="0"/>
              <a:t>How many people has Alice met </a:t>
            </a:r>
            <a:r>
              <a:rPr lang="en-GB" b="1" dirty="0"/>
              <a:t>in the last 5m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Does Diana meet Bob and then Carl </a:t>
            </a:r>
            <a:r>
              <a:rPr lang="en-GB" b="1" dirty="0"/>
              <a:t>within 5m</a:t>
            </a:r>
            <a:r>
              <a:rPr lang="en-GB" dirty="0"/>
              <a:t>?</a:t>
            </a:r>
          </a:p>
          <a:p>
            <a:endParaRPr lang="en-GB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279576" y="3111079"/>
            <a:ext cx="8136904" cy="0"/>
          </a:xfrm>
          <a:prstGeom prst="straightConnector1">
            <a:avLst/>
          </a:prstGeom>
          <a:ln cap="sq">
            <a:round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059321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633987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09989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484655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208653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357985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32651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07323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783319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711624" y="2466426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t-IT" dirty="0"/>
              <a:t>e</a:t>
            </a:r>
            <a:r>
              <a:rPr lang="it-IT" sz="1200" dirty="0"/>
              <a:t>1</a:t>
            </a:r>
            <a:endParaRPr lang="it-IT" dirty="0"/>
          </a:p>
        </p:txBody>
      </p:sp>
      <p:sp>
        <p:nvSpPr>
          <p:cNvPr id="15" name="Oval 14"/>
          <p:cNvSpPr/>
          <p:nvPr/>
        </p:nvSpPr>
        <p:spPr>
          <a:xfrm>
            <a:off x="3838381" y="2466426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t-IT" dirty="0"/>
              <a:t>e</a:t>
            </a:r>
            <a:r>
              <a:rPr lang="it-IT" sz="1200" dirty="0"/>
              <a:t>2</a:t>
            </a:r>
            <a:endParaRPr lang="it-IT" dirty="0"/>
          </a:p>
        </p:txBody>
      </p:sp>
      <p:sp>
        <p:nvSpPr>
          <p:cNvPr id="16" name="Oval 15"/>
          <p:cNvSpPr/>
          <p:nvPr/>
        </p:nvSpPr>
        <p:spPr>
          <a:xfrm>
            <a:off x="5575683" y="2463007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t-IT" dirty="0"/>
              <a:t>e</a:t>
            </a:r>
            <a:r>
              <a:rPr lang="it-IT" sz="1200" dirty="0"/>
              <a:t>3</a:t>
            </a:r>
            <a:endParaRPr lang="it-IT" dirty="0"/>
          </a:p>
        </p:txBody>
      </p:sp>
      <p:sp>
        <p:nvSpPr>
          <p:cNvPr id="17" name="Oval 16"/>
          <p:cNvSpPr/>
          <p:nvPr/>
        </p:nvSpPr>
        <p:spPr>
          <a:xfrm>
            <a:off x="7289347" y="2463007"/>
            <a:ext cx="457200" cy="457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t-IT" dirty="0"/>
              <a:t>e</a:t>
            </a:r>
            <a:r>
              <a:rPr lang="it-IT" sz="1200" dirty="0"/>
              <a:t>4</a:t>
            </a:r>
            <a:endParaRPr lang="it-IT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2335323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095963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672027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246699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835339" y="3003067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03063" y="2391000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350403" y="320317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17835" y="31748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49854" y="31748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361021" y="31748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9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69374" y="31748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</a:t>
            </a:r>
          </a:p>
        </p:txBody>
      </p:sp>
      <p:cxnSp>
        <p:nvCxnSpPr>
          <p:cNvPr id="29" name="Straight Connector 28"/>
          <p:cNvCxnSpPr>
            <a:stCxn id="14" idx="0"/>
            <a:endCxn id="30" idx="2"/>
          </p:cNvCxnSpPr>
          <p:nvPr/>
        </p:nvCxnSpPr>
        <p:spPr>
          <a:xfrm flipV="1">
            <a:off x="2940224" y="2069626"/>
            <a:ext cx="1238" cy="39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007572" y="1700294"/>
            <a:ext cx="1867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isWith</a:t>
            </a:r>
            <a:r>
              <a:rPr lang="en-US" dirty="0"/>
              <a:t>(</a:t>
            </a:r>
            <a:r>
              <a:rPr lang="en-US" dirty="0" err="1"/>
              <a:t>Alice,Bob</a:t>
            </a:r>
            <a:r>
              <a:rPr lang="en-US" dirty="0"/>
              <a:t>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146479" y="2036173"/>
            <a:ext cx="1845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isWith</a:t>
            </a:r>
            <a:r>
              <a:rPr lang="en-US" dirty="0"/>
              <a:t>(</a:t>
            </a:r>
            <a:r>
              <a:rPr lang="en-US" dirty="0" err="1"/>
              <a:t>Alice,Carl</a:t>
            </a:r>
            <a:r>
              <a:rPr lang="en-US" dirty="0"/>
              <a:t>)</a:t>
            </a:r>
          </a:p>
        </p:txBody>
      </p:sp>
      <p:cxnSp>
        <p:nvCxnSpPr>
          <p:cNvPr id="32" name="Straight Connector 31"/>
          <p:cNvCxnSpPr>
            <a:stCxn id="16" idx="0"/>
            <a:endCxn id="33" idx="2"/>
          </p:cNvCxnSpPr>
          <p:nvPr/>
        </p:nvCxnSpPr>
        <p:spPr>
          <a:xfrm flipV="1">
            <a:off x="5804284" y="2093489"/>
            <a:ext cx="1763" cy="369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828311" y="1724156"/>
            <a:ext cx="1955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isWith</a:t>
            </a:r>
            <a:r>
              <a:rPr lang="en-US" dirty="0"/>
              <a:t>(</a:t>
            </a:r>
            <a:r>
              <a:rPr lang="en-US" dirty="0" err="1"/>
              <a:t>Bob,Diana</a:t>
            </a:r>
            <a:r>
              <a:rPr lang="en-US" dirty="0"/>
              <a:t>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555553" y="2060035"/>
            <a:ext cx="1932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isWith</a:t>
            </a:r>
            <a:r>
              <a:rPr lang="en-US" dirty="0"/>
              <a:t>(</a:t>
            </a:r>
            <a:r>
              <a:rPr lang="en-US" dirty="0" err="1"/>
              <a:t>Daina,Carl</a:t>
            </a:r>
            <a:r>
              <a:rPr lang="en-US" dirty="0"/>
              <a:t>)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DAC7F125-4D2D-3741-8FDA-C5817E2E2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017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4" grpId="0"/>
      <p:bldP spid="25" grpId="0"/>
      <p:bldP spid="26" grpId="0"/>
      <p:bldP spid="27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16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sz="3600" dirty="0"/>
              <a:t>Interval-base Time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can ask the queries in the previous two slides</a:t>
            </a:r>
          </a:p>
          <a:p>
            <a:r>
              <a:rPr lang="en-GB" dirty="0"/>
              <a:t>It is possible to write even more complex queries:</a:t>
            </a:r>
          </a:p>
          <a:p>
            <a:pPr lvl="1"/>
            <a:r>
              <a:rPr lang="en-GB" dirty="0"/>
              <a:t>Which are the meetings the </a:t>
            </a:r>
            <a:r>
              <a:rPr lang="en-GB" b="1" dirty="0"/>
              <a:t>last less than 5m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Which are the meetings with </a:t>
            </a:r>
            <a:r>
              <a:rPr lang="en-GB" b="1" dirty="0"/>
              <a:t>conflicts</a:t>
            </a:r>
            <a:r>
              <a:rPr lang="en-GB" dirty="0"/>
              <a:t>?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Pentagon 3"/>
          <p:cNvSpPr/>
          <p:nvPr/>
        </p:nvSpPr>
        <p:spPr bwMode="auto">
          <a:xfrm>
            <a:off x="1993920" y="2287011"/>
            <a:ext cx="8566576" cy="757325"/>
          </a:xfrm>
          <a:prstGeom prst="homePlate">
            <a:avLst/>
          </a:prstGeom>
          <a:solidFill>
            <a:srgbClr val="92D050">
              <a:alpha val="8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GB" sz="1200" b="1">
              <a:solidFill>
                <a:srgbClr val="49695D"/>
              </a:solidFill>
              <a:latin typeface="Arial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63315" y="3185801"/>
            <a:ext cx="8136904" cy="0"/>
          </a:xfrm>
          <a:prstGeom prst="straightConnector1">
            <a:avLst/>
          </a:prstGeom>
          <a:ln cap="sq">
            <a:round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987313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561979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837981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412647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36645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285977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60643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435315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711311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263315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023955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600019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74691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763331" y="3077789"/>
            <a:ext cx="0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31055" y="2288253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269414" y="3257809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36846" y="32294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68865" y="32294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80032" y="32294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9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88385" y="32294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</a:t>
            </a:r>
          </a:p>
        </p:txBody>
      </p:sp>
      <p:cxnSp>
        <p:nvCxnSpPr>
          <p:cNvPr id="30" name="Straight Connector 29"/>
          <p:cNvCxnSpPr>
            <a:stCxn id="38" idx="0"/>
            <a:endCxn id="31" idx="2"/>
          </p:cNvCxnSpPr>
          <p:nvPr/>
        </p:nvCxnSpPr>
        <p:spPr>
          <a:xfrm flipH="1" flipV="1">
            <a:off x="3203995" y="1966880"/>
            <a:ext cx="783318" cy="732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270105" y="1597547"/>
            <a:ext cx="1867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isWith</a:t>
            </a:r>
            <a:r>
              <a:rPr lang="en-US" dirty="0"/>
              <a:t>(</a:t>
            </a:r>
            <a:r>
              <a:rPr lang="en-US" dirty="0" err="1"/>
              <a:t>Alice,Bob</a:t>
            </a:r>
            <a:r>
              <a:rPr lang="en-US" dirty="0"/>
              <a:t>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214082" y="1933426"/>
            <a:ext cx="1845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isWith</a:t>
            </a:r>
            <a:r>
              <a:rPr lang="en-US" dirty="0"/>
              <a:t>(</a:t>
            </a:r>
            <a:r>
              <a:rPr lang="en-US" dirty="0" err="1"/>
              <a:t>Alice,Carl</a:t>
            </a:r>
            <a:r>
              <a:rPr lang="en-US" dirty="0"/>
              <a:t>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295480" y="1607566"/>
            <a:ext cx="1955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isWith</a:t>
            </a:r>
            <a:r>
              <a:rPr lang="en-US" dirty="0"/>
              <a:t>(</a:t>
            </a:r>
            <a:r>
              <a:rPr lang="en-US" dirty="0" err="1"/>
              <a:t>Bob,Diana</a:t>
            </a:r>
            <a:r>
              <a:rPr lang="en-US" dirty="0"/>
              <a:t>)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695432" y="1933426"/>
            <a:ext cx="1886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isWith</a:t>
            </a:r>
            <a:r>
              <a:rPr lang="en-US" dirty="0"/>
              <a:t>(</a:t>
            </a:r>
            <a:r>
              <a:rPr lang="en-US" dirty="0" err="1"/>
              <a:t>Daina,Carl</a:t>
            </a:r>
            <a:r>
              <a:rPr lang="en-US" dirty="0"/>
              <a:t>)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2837981" y="2699126"/>
            <a:ext cx="2298664" cy="2799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sz="2000" b="1" dirty="0">
                <a:solidFill>
                  <a:schemeClr val="bg1"/>
                </a:solidFill>
                <a:latin typeface="Arial" charset="0"/>
              </a:rPr>
              <a:t>e</a:t>
            </a:r>
            <a:r>
              <a:rPr lang="en-GB" sz="2000" b="1" baseline="-25000" dirty="0">
                <a:solidFill>
                  <a:schemeClr val="bg1"/>
                </a:solidFill>
                <a:latin typeface="Arial" charset="0"/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3969540" y="2346252"/>
            <a:ext cx="2307668" cy="2799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sz="2000" b="1" dirty="0">
                <a:solidFill>
                  <a:schemeClr val="bg1"/>
                </a:solidFill>
                <a:latin typeface="Arial" charset="0"/>
              </a:rPr>
              <a:t>e</a:t>
            </a:r>
            <a:r>
              <a:rPr lang="en-GB" sz="2000" b="1" baseline="-25000" dirty="0">
                <a:solidFill>
                  <a:schemeClr val="bg1"/>
                </a:solidFill>
                <a:latin typeface="Arial" charset="0"/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5711311" y="2700403"/>
            <a:ext cx="3463380" cy="2799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sz="2000" b="1" dirty="0">
                <a:solidFill>
                  <a:schemeClr val="bg1"/>
                </a:solidFill>
                <a:latin typeface="Arial" charset="0"/>
              </a:rPr>
              <a:t>e</a:t>
            </a:r>
            <a:r>
              <a:rPr lang="en-GB" sz="2000" b="1" baseline="-25000" dirty="0">
                <a:solidFill>
                  <a:schemeClr val="bg1"/>
                </a:solidFill>
                <a:latin typeface="Arial" charset="0"/>
              </a:rPr>
              <a:t>3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6860643" y="2339679"/>
            <a:ext cx="1739376" cy="2799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sz="2000" b="1" dirty="0">
                <a:solidFill>
                  <a:schemeClr val="bg1"/>
                </a:solidFill>
                <a:latin typeface="Arial" charset="0"/>
              </a:rPr>
              <a:t>e</a:t>
            </a:r>
            <a:r>
              <a:rPr lang="en-GB" sz="2000" b="1" baseline="-25000" dirty="0">
                <a:solidFill>
                  <a:schemeClr val="bg1"/>
                </a:solidFill>
                <a:latin typeface="Arial" charset="0"/>
              </a:rPr>
              <a:t>4</a:t>
            </a:r>
          </a:p>
        </p:txBody>
      </p:sp>
      <p:cxnSp>
        <p:nvCxnSpPr>
          <p:cNvPr id="33" name="Straight Connector 32"/>
          <p:cNvCxnSpPr>
            <a:stCxn id="40" idx="0"/>
            <a:endCxn id="34" idx="2"/>
          </p:cNvCxnSpPr>
          <p:nvPr/>
        </p:nvCxnSpPr>
        <p:spPr>
          <a:xfrm flipH="1" flipV="1">
            <a:off x="6273215" y="1976899"/>
            <a:ext cx="1169786" cy="723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AA35664-78D0-EB43-9F5D-4787FA815F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907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39" grpId="0" animBg="1"/>
      <p:bldP spid="40" grpId="0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DF0572-3D6F-9244-95AC-A13501D458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C43AB3-D6BB-7043-855A-59E354EFD7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17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5A2F5A-9F1E-A14F-A5B3-1435084C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/>
          <a:lstStyle/>
          <a:p>
            <a:r>
              <a:rPr lang="en-US" dirty="0"/>
              <a:t>A first trade-off: latency vs. expressiveness</a:t>
            </a:r>
          </a:p>
        </p:txBody>
      </p:sp>
      <p:pic>
        <p:nvPicPr>
          <p:cNvPr id="9" name="Content Placeholder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6EAFAA2-33CC-CD4C-9606-07F32E91F2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00300" y="1201208"/>
            <a:ext cx="8001000" cy="5482167"/>
          </a:xfrm>
        </p:spPr>
      </p:pic>
    </p:spTree>
    <p:extLst>
      <p:ext uri="{BB962C8B-B14F-4D97-AF65-F5344CB8AC3E}">
        <p14:creationId xmlns:p14="http://schemas.microsoft.com/office/powerpoint/2010/main" val="464549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6AC41-11FB-D74C-9012-66C6443F5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528" y="3090729"/>
            <a:ext cx="8958943" cy="737352"/>
          </a:xfrm>
        </p:spPr>
        <p:txBody>
          <a:bodyPr/>
          <a:lstStyle/>
          <a:p>
            <a:r>
              <a:rPr lang="en-US" dirty="0"/>
              <a:t>Can we tame data velocity?</a:t>
            </a:r>
          </a:p>
        </p:txBody>
      </p:sp>
    </p:spTree>
    <p:extLst>
      <p:ext uri="{BB962C8B-B14F-4D97-AF65-F5344CB8AC3E}">
        <p14:creationId xmlns:p14="http://schemas.microsoft.com/office/powerpoint/2010/main" val="1279192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ABFF6-A448-7841-A029-C6F5DCD374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16940B-D072-044E-8B2C-785BD3CE30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19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527C73-A8AE-6B49-AD97-F767061E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picture containing nature, water, tree, waterfall&#10;&#10;Description automatically generated">
            <a:extLst>
              <a:ext uri="{FF2B5EF4-FFF2-40B4-BE49-F238E27FC236}">
                <a16:creationId xmlns:a16="http://schemas.microsoft.com/office/drawing/2014/main" id="{82C14A15-825A-7C46-AC8D-09B1A9DC0B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15879"/>
          <a:stretch/>
        </p:blipFill>
        <p:spPr>
          <a:xfrm>
            <a:off x="0" y="-2327"/>
            <a:ext cx="12192000" cy="6860327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171D22-CBD2-A743-998A-6712E6668727}"/>
              </a:ext>
            </a:extLst>
          </p:cNvPr>
          <p:cNvSpPr/>
          <p:nvPr/>
        </p:nvSpPr>
        <p:spPr>
          <a:xfrm>
            <a:off x="8921826" y="6420406"/>
            <a:ext cx="2936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Image by </a:t>
            </a:r>
            <a:r>
              <a:rPr lang="en-GB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r>
              <a:rPr lang="en-GB" dirty="0">
                <a:solidFill>
                  <a:schemeClr val="bg1"/>
                </a:solidFill>
              </a:rPr>
              <a:t> from </a:t>
            </a:r>
            <a:r>
              <a:rPr lang="en-GB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14A4E-04C3-2F40-9A48-436169AEE638}"/>
              </a:ext>
            </a:extLst>
          </p:cNvPr>
          <p:cNvSpPr txBox="1"/>
          <p:nvPr/>
        </p:nvSpPr>
        <p:spPr>
          <a:xfrm>
            <a:off x="6525161" y="457592"/>
            <a:ext cx="5221553" cy="31700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r"/>
            <a:r>
              <a:rPr lang="en-US" sz="4000" b="0" dirty="0">
                <a:solidFill>
                  <a:schemeClr val="bg1"/>
                </a:solidFill>
              </a:rPr>
              <a:t>Taming</a:t>
            </a:r>
          </a:p>
          <a:p>
            <a:pPr algn="r"/>
            <a:r>
              <a:rPr lang="en-US" sz="4000" b="0" i="1" dirty="0">
                <a:solidFill>
                  <a:schemeClr val="bg1"/>
                </a:solidFill>
              </a:rPr>
              <a:t>Myriads of tiny flows that you can collect</a:t>
            </a:r>
            <a:br>
              <a:rPr lang="en-US" sz="4000" b="0" dirty="0">
                <a:solidFill>
                  <a:schemeClr val="bg1"/>
                </a:solidFill>
              </a:rPr>
            </a:br>
            <a:r>
              <a:rPr lang="en-US" sz="4000" b="0" dirty="0">
                <a:solidFill>
                  <a:schemeClr val="bg1"/>
                </a:solidFill>
              </a:rPr>
              <a:t>with</a:t>
            </a:r>
            <a:br>
              <a:rPr lang="en-US" sz="4000" b="0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Event-based Systems</a:t>
            </a:r>
            <a:r>
              <a:rPr lang="en-US" sz="4000" b="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8477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19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5202" y="1690688"/>
            <a:ext cx="4997449" cy="4486275"/>
          </a:xfrm>
          <a:prstGeom prst="rect">
            <a:avLst/>
          </a:prstGeom>
        </p:spPr>
      </p:pic>
      <p:pic>
        <p:nvPicPr>
          <p:cNvPr id="712" name="Google Shape;712;p19"/>
          <p:cNvPicPr preferRelativeResize="0"/>
          <p:nvPr/>
        </p:nvPicPr>
        <p:blipFill rotWithShape="1">
          <a:blip r:embed="rId4">
            <a:alphaModFix/>
          </a:blip>
          <a:srcRect t="11471" b="8444"/>
          <a:stretch/>
        </p:blipFill>
        <p:spPr>
          <a:xfrm>
            <a:off x="6029325" y="1690688"/>
            <a:ext cx="4997449" cy="4486275"/>
          </a:xfrm>
          <a:prstGeom prst="rect">
            <a:avLst/>
          </a:prstGeom>
        </p:spPr>
      </p:pic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premises: continuity matters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2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0396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B2DD4F-0D7C-D941-AE4B-869164B199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D51673-7779-5E49-8CDA-9A9AD3776B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20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D19C1-422E-264C-BEFF-9A27E014B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Events and decoupling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EDDB67-E821-394C-A551-71145C5AD8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GB" i="1" dirty="0"/>
              <a:t>Events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i="1" dirty="0"/>
              <a:t>	</a:t>
            </a:r>
            <a:r>
              <a:rPr lang="en-GB" dirty="0"/>
              <a:t>an immutable and append-only stream of “business facts” </a:t>
            </a:r>
          </a:p>
          <a:p>
            <a:pPr marL="0" lvl="0" indent="0">
              <a:spcAft>
                <a:spcPts val="1000"/>
              </a:spcAft>
              <a:buNone/>
            </a:pPr>
            <a:endParaRPr lang="en-GB" i="1" dirty="0"/>
          </a:p>
          <a:p>
            <a:pPr marL="0" lvl="0" indent="0">
              <a:spcAft>
                <a:spcPts val="1000"/>
              </a:spcAft>
              <a:buNone/>
            </a:pPr>
            <a:r>
              <a:rPr lang="en-GB" i="1" dirty="0"/>
              <a:t>Decoupling </a:t>
            </a:r>
          </a:p>
          <a:p>
            <a:pPr marL="0" lvl="0" indent="0">
              <a:spcAft>
                <a:spcPts val="1000"/>
              </a:spcAft>
              <a:buNone/>
            </a:pPr>
            <a:r>
              <a:rPr lang="en-GB" i="1" dirty="0"/>
              <a:t>	</a:t>
            </a:r>
            <a:r>
              <a:rPr lang="en-GB" dirty="0"/>
              <a:t>means decentralizing the freedom to act, adapt, and change </a:t>
            </a:r>
            <a:endParaRPr lang="en-GB" i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557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F6999F-3284-2F46-BBDC-EBE8A2D763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BE1BD-0489-3147-BFF0-CB90C45E91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21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EE2533-A93D-554E-B8B4-7428751D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Event-based systems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40A425-B57F-0B49-9777-82BB0F7EC5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0" indent="-330200">
              <a:spcBef>
                <a:spcPts val="0"/>
              </a:spcBef>
              <a:buSzPts val="1600"/>
              <a:buChar char="●"/>
            </a:pPr>
            <a:r>
              <a:rPr lang="en-GB" dirty="0"/>
              <a:t>Events as “first-class” entities</a:t>
            </a:r>
            <a:endParaRPr lang="en-GB" i="1" dirty="0"/>
          </a:p>
          <a:p>
            <a:pPr marL="457200" lvl="0" indent="-330200">
              <a:buSzPts val="1600"/>
              <a:buChar char="●"/>
            </a:pPr>
            <a:r>
              <a:rPr lang="en-GB" dirty="0"/>
              <a:t>Services emit and consume events asynchronously</a:t>
            </a:r>
          </a:p>
          <a:p>
            <a:pPr marL="457200" lvl="0" indent="-330200">
              <a:spcAft>
                <a:spcPts val="1000"/>
              </a:spcAft>
              <a:buSzPts val="1600"/>
              <a:buChar char="●"/>
            </a:pPr>
            <a:r>
              <a:rPr lang="en-GB" dirty="0"/>
              <a:t>Better decoupling with respect to APIs (no temporal coupling)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B4CEC-892E-984D-B683-5884E47E75B1}"/>
              </a:ext>
            </a:extLst>
          </p:cNvPr>
          <p:cNvSpPr/>
          <p:nvPr/>
        </p:nvSpPr>
        <p:spPr>
          <a:xfrm>
            <a:off x="838198" y="5775084"/>
            <a:ext cx="7561265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/>
              <a:t>Eugster</a:t>
            </a:r>
            <a:r>
              <a:rPr lang="en-GB" dirty="0"/>
              <a:t>, P. T., </a:t>
            </a:r>
            <a:r>
              <a:rPr lang="en-GB" dirty="0" err="1"/>
              <a:t>Felber</a:t>
            </a:r>
            <a:r>
              <a:rPr lang="en-GB" dirty="0"/>
              <a:t>, P. A., </a:t>
            </a:r>
            <a:r>
              <a:rPr lang="en-GB" dirty="0" err="1"/>
              <a:t>Guerraoui</a:t>
            </a:r>
            <a:r>
              <a:rPr lang="en-GB" dirty="0"/>
              <a:t>, R., &amp; </a:t>
            </a:r>
            <a:r>
              <a:rPr lang="en-GB" dirty="0" err="1"/>
              <a:t>Kermarrec</a:t>
            </a:r>
            <a:r>
              <a:rPr lang="en-GB" dirty="0"/>
              <a:t>, A. M. (2003). </a:t>
            </a:r>
            <a:r>
              <a:rPr lang="en-GB" b="1" dirty="0"/>
              <a:t>The many faces of publish/subscribe.</a:t>
            </a:r>
            <a:r>
              <a:rPr lang="en-GB" dirty="0"/>
              <a:t> </a:t>
            </a:r>
            <a:r>
              <a:rPr lang="en-GB" i="1" dirty="0"/>
              <a:t>ACM computing surveys (CSUR)</a:t>
            </a:r>
            <a:r>
              <a:rPr lang="en-GB" dirty="0"/>
              <a:t>, </a:t>
            </a:r>
            <a:r>
              <a:rPr lang="en-GB" i="1" dirty="0"/>
              <a:t>35</a:t>
            </a:r>
            <a:r>
              <a:rPr lang="en-GB" dirty="0"/>
              <a:t>(2), 114-131.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42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22</a:t>
            </a:fld>
            <a:endParaRPr lang="en-GB"/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Publish/subscribe </a:t>
            </a:r>
          </a:p>
        </p:txBody>
      </p:sp>
      <p:sp>
        <p:nvSpPr>
          <p:cNvPr id="172" name="Content Placeholder 171"/>
          <p:cNvSpPr>
            <a:spLocks noGrp="1"/>
          </p:cNvSpPr>
          <p:nvPr>
            <p:ph sz="half" idx="1"/>
          </p:nvPr>
        </p:nvSpPr>
        <p:spPr>
          <a:xfrm>
            <a:off x="838199" y="1546655"/>
            <a:ext cx="5126039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Components </a:t>
            </a:r>
          </a:p>
          <a:p>
            <a:pPr lvl="1"/>
            <a:r>
              <a:rPr lang="en-US" dirty="0"/>
              <a:t>collaborate by exchanging </a:t>
            </a:r>
            <a:r>
              <a:rPr lang="en-US" i="1" dirty="0"/>
              <a:t>events</a:t>
            </a:r>
            <a:r>
              <a:rPr lang="en-US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i="1" dirty="0"/>
              <a:t>publish events they observe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i="1" dirty="0"/>
              <a:t>subscribe</a:t>
            </a:r>
            <a:r>
              <a:rPr lang="en-US" dirty="0"/>
              <a:t> to the events they are interested in</a:t>
            </a:r>
          </a:p>
          <a:p>
            <a:pPr>
              <a:lnSpc>
                <a:spcPct val="90000"/>
              </a:lnSpc>
            </a:pPr>
            <a:r>
              <a:rPr lang="en-US" dirty="0"/>
              <a:t>Communication is: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Purely message based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Asynchronous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Multicast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Implicit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Anonymous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181851" y="2387600"/>
            <a:ext cx="358775" cy="457200"/>
            <a:chOff x="2218" y="771"/>
            <a:chExt cx="226" cy="288"/>
          </a:xfrm>
        </p:grpSpPr>
        <p:sp>
          <p:nvSpPr>
            <p:cNvPr id="27807" name="Freeform 5"/>
            <p:cNvSpPr>
              <a:spLocks/>
            </p:cNvSpPr>
            <p:nvPr/>
          </p:nvSpPr>
          <p:spPr bwMode="auto">
            <a:xfrm>
              <a:off x="2218" y="771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gradFill rotWithShape="1">
              <a:gsLst>
                <a:gs pos="0">
                  <a:srgbClr val="66CCFF"/>
                </a:gs>
                <a:gs pos="100000">
                  <a:srgbClr val="4E9BC2"/>
                </a:gs>
              </a:gsLst>
              <a:path path="rect">
                <a:fillToRect l="50000" t="50000" r="50000" b="50000"/>
              </a:path>
            </a:gradFill>
            <a:ln w="25400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08" name="Freeform 6"/>
            <p:cNvSpPr>
              <a:spLocks/>
            </p:cNvSpPr>
            <p:nvPr/>
          </p:nvSpPr>
          <p:spPr bwMode="auto">
            <a:xfrm>
              <a:off x="2255" y="881"/>
              <a:ext cx="189" cy="178"/>
            </a:xfrm>
            <a:custGeom>
              <a:avLst/>
              <a:gdLst>
                <a:gd name="T0" fmla="*/ 0 w 378"/>
                <a:gd name="T1" fmla="*/ 20 h 356"/>
                <a:gd name="T2" fmla="*/ 1 w 378"/>
                <a:gd name="T3" fmla="*/ 20 h 356"/>
                <a:gd name="T4" fmla="*/ 3 w 378"/>
                <a:gd name="T5" fmla="*/ 21 h 356"/>
                <a:gd name="T6" fmla="*/ 6 w 378"/>
                <a:gd name="T7" fmla="*/ 21 h 356"/>
                <a:gd name="T8" fmla="*/ 6 w 378"/>
                <a:gd name="T9" fmla="*/ 22 h 356"/>
                <a:gd name="T10" fmla="*/ 9 w 378"/>
                <a:gd name="T11" fmla="*/ 22 h 356"/>
                <a:gd name="T12" fmla="*/ 11 w 378"/>
                <a:gd name="T13" fmla="*/ 22 h 356"/>
                <a:gd name="T14" fmla="*/ 12 w 378"/>
                <a:gd name="T15" fmla="*/ 22 h 356"/>
                <a:gd name="T16" fmla="*/ 14 w 378"/>
                <a:gd name="T17" fmla="*/ 22 h 356"/>
                <a:gd name="T18" fmla="*/ 14 w 378"/>
                <a:gd name="T19" fmla="*/ 22 h 356"/>
                <a:gd name="T20" fmla="*/ 15 w 378"/>
                <a:gd name="T21" fmla="*/ 22 h 356"/>
                <a:gd name="T22" fmla="*/ 16 w 378"/>
                <a:gd name="T23" fmla="*/ 22 h 356"/>
                <a:gd name="T24" fmla="*/ 17 w 378"/>
                <a:gd name="T25" fmla="*/ 22 h 356"/>
                <a:gd name="T26" fmla="*/ 18 w 378"/>
                <a:gd name="T27" fmla="*/ 22 h 356"/>
                <a:gd name="T28" fmla="*/ 18 w 378"/>
                <a:gd name="T29" fmla="*/ 22 h 356"/>
                <a:gd name="T30" fmla="*/ 19 w 378"/>
                <a:gd name="T31" fmla="*/ 22 h 356"/>
                <a:gd name="T32" fmla="*/ 19 w 378"/>
                <a:gd name="T33" fmla="*/ 22 h 356"/>
                <a:gd name="T34" fmla="*/ 20 w 378"/>
                <a:gd name="T35" fmla="*/ 22 h 356"/>
                <a:gd name="T36" fmla="*/ 20 w 378"/>
                <a:gd name="T37" fmla="*/ 22 h 356"/>
                <a:gd name="T38" fmla="*/ 20 w 378"/>
                <a:gd name="T39" fmla="*/ 22 h 356"/>
                <a:gd name="T40" fmla="*/ 20 w 378"/>
                <a:gd name="T41" fmla="*/ 22 h 356"/>
                <a:gd name="T42" fmla="*/ 21 w 378"/>
                <a:gd name="T43" fmla="*/ 22 h 356"/>
                <a:gd name="T44" fmla="*/ 21 w 378"/>
                <a:gd name="T45" fmla="*/ 22 h 356"/>
                <a:gd name="T46" fmla="*/ 21 w 378"/>
                <a:gd name="T47" fmla="*/ 22 h 356"/>
                <a:gd name="T48" fmla="*/ 22 w 378"/>
                <a:gd name="T49" fmla="*/ 22 h 356"/>
                <a:gd name="T50" fmla="*/ 22 w 378"/>
                <a:gd name="T51" fmla="*/ 21 h 356"/>
                <a:gd name="T52" fmla="*/ 22 w 378"/>
                <a:gd name="T53" fmla="*/ 21 h 356"/>
                <a:gd name="T54" fmla="*/ 23 w 378"/>
                <a:gd name="T55" fmla="*/ 21 h 356"/>
                <a:gd name="T56" fmla="*/ 23 w 378"/>
                <a:gd name="T57" fmla="*/ 20 h 356"/>
                <a:gd name="T58" fmla="*/ 24 w 378"/>
                <a:gd name="T59" fmla="*/ 20 h 356"/>
                <a:gd name="T60" fmla="*/ 24 w 378"/>
                <a:gd name="T61" fmla="*/ 19 h 356"/>
                <a:gd name="T62" fmla="*/ 24 w 378"/>
                <a:gd name="T63" fmla="*/ 19 h 356"/>
                <a:gd name="T64" fmla="*/ 24 w 378"/>
                <a:gd name="T65" fmla="*/ 19 h 356"/>
                <a:gd name="T66" fmla="*/ 24 w 378"/>
                <a:gd name="T67" fmla="*/ 10 h 356"/>
                <a:gd name="T68" fmla="*/ 24 w 378"/>
                <a:gd name="T69" fmla="*/ 10 h 356"/>
                <a:gd name="T70" fmla="*/ 24 w 378"/>
                <a:gd name="T71" fmla="*/ 9 h 356"/>
                <a:gd name="T72" fmla="*/ 24 w 378"/>
                <a:gd name="T73" fmla="*/ 7 h 356"/>
                <a:gd name="T74" fmla="*/ 23 w 378"/>
                <a:gd name="T75" fmla="*/ 6 h 356"/>
                <a:gd name="T76" fmla="*/ 23 w 378"/>
                <a:gd name="T77" fmla="*/ 6 h 356"/>
                <a:gd name="T78" fmla="*/ 23 w 378"/>
                <a:gd name="T79" fmla="*/ 6 h 356"/>
                <a:gd name="T80" fmla="*/ 22 w 378"/>
                <a:gd name="T81" fmla="*/ 5 h 356"/>
                <a:gd name="T82" fmla="*/ 22 w 378"/>
                <a:gd name="T83" fmla="*/ 3 h 356"/>
                <a:gd name="T84" fmla="*/ 21 w 378"/>
                <a:gd name="T85" fmla="*/ 3 h 356"/>
                <a:gd name="T86" fmla="*/ 21 w 378"/>
                <a:gd name="T87" fmla="*/ 3 h 356"/>
                <a:gd name="T88" fmla="*/ 20 w 378"/>
                <a:gd name="T89" fmla="*/ 3 h 356"/>
                <a:gd name="T90" fmla="*/ 19 w 378"/>
                <a:gd name="T91" fmla="*/ 1 h 356"/>
                <a:gd name="T92" fmla="*/ 19 w 378"/>
                <a:gd name="T93" fmla="*/ 1 h 356"/>
                <a:gd name="T94" fmla="*/ 18 w 378"/>
                <a:gd name="T95" fmla="*/ 1 h 356"/>
                <a:gd name="T96" fmla="*/ 17 w 378"/>
                <a:gd name="T97" fmla="*/ 1 h 356"/>
                <a:gd name="T98" fmla="*/ 15 w 378"/>
                <a:gd name="T99" fmla="*/ 0 h 35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8"/>
                <a:gd name="T151" fmla="*/ 0 h 356"/>
                <a:gd name="T152" fmla="*/ 378 w 378"/>
                <a:gd name="T153" fmla="*/ 356 h 35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8" h="356">
                  <a:moveTo>
                    <a:pt x="0" y="306"/>
                  </a:moveTo>
                  <a:lnTo>
                    <a:pt x="26" y="318"/>
                  </a:lnTo>
                  <a:lnTo>
                    <a:pt x="54" y="328"/>
                  </a:lnTo>
                  <a:lnTo>
                    <a:pt x="82" y="336"/>
                  </a:lnTo>
                  <a:lnTo>
                    <a:pt x="110" y="344"/>
                  </a:lnTo>
                  <a:lnTo>
                    <a:pt x="140" y="350"/>
                  </a:lnTo>
                  <a:lnTo>
                    <a:pt x="168" y="354"/>
                  </a:lnTo>
                  <a:lnTo>
                    <a:pt x="198" y="356"/>
                  </a:lnTo>
                  <a:lnTo>
                    <a:pt x="228" y="356"/>
                  </a:lnTo>
                  <a:lnTo>
                    <a:pt x="236" y="356"/>
                  </a:lnTo>
                  <a:lnTo>
                    <a:pt x="246" y="354"/>
                  </a:lnTo>
                  <a:lnTo>
                    <a:pt x="256" y="354"/>
                  </a:lnTo>
                  <a:lnTo>
                    <a:pt x="264" y="352"/>
                  </a:lnTo>
                  <a:lnTo>
                    <a:pt x="274" y="348"/>
                  </a:lnTo>
                  <a:lnTo>
                    <a:pt x="284" y="346"/>
                  </a:lnTo>
                  <a:lnTo>
                    <a:pt x="300" y="338"/>
                  </a:lnTo>
                  <a:lnTo>
                    <a:pt x="304" y="340"/>
                  </a:lnTo>
                  <a:lnTo>
                    <a:pt x="306" y="342"/>
                  </a:lnTo>
                  <a:lnTo>
                    <a:pt x="310" y="344"/>
                  </a:lnTo>
                  <a:lnTo>
                    <a:pt x="314" y="344"/>
                  </a:lnTo>
                  <a:lnTo>
                    <a:pt x="318" y="344"/>
                  </a:lnTo>
                  <a:lnTo>
                    <a:pt x="322" y="344"/>
                  </a:lnTo>
                  <a:lnTo>
                    <a:pt x="326" y="344"/>
                  </a:lnTo>
                  <a:lnTo>
                    <a:pt x="330" y="342"/>
                  </a:lnTo>
                  <a:lnTo>
                    <a:pt x="338" y="338"/>
                  </a:lnTo>
                  <a:lnTo>
                    <a:pt x="344" y="334"/>
                  </a:lnTo>
                  <a:lnTo>
                    <a:pt x="352" y="328"/>
                  </a:lnTo>
                  <a:lnTo>
                    <a:pt x="358" y="322"/>
                  </a:lnTo>
                  <a:lnTo>
                    <a:pt x="364" y="316"/>
                  </a:lnTo>
                  <a:lnTo>
                    <a:pt x="370" y="310"/>
                  </a:lnTo>
                  <a:lnTo>
                    <a:pt x="374" y="302"/>
                  </a:lnTo>
                  <a:lnTo>
                    <a:pt x="378" y="296"/>
                  </a:lnTo>
                  <a:lnTo>
                    <a:pt x="378" y="160"/>
                  </a:lnTo>
                  <a:lnTo>
                    <a:pt x="378" y="146"/>
                  </a:lnTo>
                  <a:lnTo>
                    <a:pt x="376" y="134"/>
                  </a:lnTo>
                  <a:lnTo>
                    <a:pt x="372" y="120"/>
                  </a:lnTo>
                  <a:lnTo>
                    <a:pt x="368" y="108"/>
                  </a:lnTo>
                  <a:lnTo>
                    <a:pt x="362" y="96"/>
                  </a:lnTo>
                  <a:lnTo>
                    <a:pt x="356" y="84"/>
                  </a:lnTo>
                  <a:lnTo>
                    <a:pt x="350" y="74"/>
                  </a:lnTo>
                  <a:lnTo>
                    <a:pt x="342" y="62"/>
                  </a:lnTo>
                  <a:lnTo>
                    <a:pt x="334" y="52"/>
                  </a:lnTo>
                  <a:lnTo>
                    <a:pt x="324" y="44"/>
                  </a:lnTo>
                  <a:lnTo>
                    <a:pt x="314" y="34"/>
                  </a:lnTo>
                  <a:lnTo>
                    <a:pt x="304" y="26"/>
                  </a:lnTo>
                  <a:lnTo>
                    <a:pt x="292" y="18"/>
                  </a:lnTo>
                  <a:lnTo>
                    <a:pt x="280" y="12"/>
                  </a:lnTo>
                  <a:lnTo>
                    <a:pt x="268" y="4"/>
                  </a:lnTo>
                  <a:lnTo>
                    <a:pt x="254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09" name="Freeform 7"/>
            <p:cNvSpPr>
              <a:spLocks/>
            </p:cNvSpPr>
            <p:nvPr/>
          </p:nvSpPr>
          <p:spPr bwMode="auto">
            <a:xfrm>
              <a:off x="2218" y="874"/>
              <a:ext cx="62" cy="160"/>
            </a:xfrm>
            <a:custGeom>
              <a:avLst/>
              <a:gdLst>
                <a:gd name="T0" fmla="*/ 8 w 124"/>
                <a:gd name="T1" fmla="*/ 0 h 320"/>
                <a:gd name="T2" fmla="*/ 7 w 124"/>
                <a:gd name="T3" fmla="*/ 1 h 320"/>
                <a:gd name="T4" fmla="*/ 7 w 124"/>
                <a:gd name="T5" fmla="*/ 1 h 320"/>
                <a:gd name="T6" fmla="*/ 6 w 124"/>
                <a:gd name="T7" fmla="*/ 1 h 320"/>
                <a:gd name="T8" fmla="*/ 5 w 124"/>
                <a:gd name="T9" fmla="*/ 1 h 320"/>
                <a:gd name="T10" fmla="*/ 5 w 124"/>
                <a:gd name="T11" fmla="*/ 3 h 320"/>
                <a:gd name="T12" fmla="*/ 4 w 124"/>
                <a:gd name="T13" fmla="*/ 3 h 320"/>
                <a:gd name="T14" fmla="*/ 3 w 124"/>
                <a:gd name="T15" fmla="*/ 3 h 320"/>
                <a:gd name="T16" fmla="*/ 3 w 124"/>
                <a:gd name="T17" fmla="*/ 5 h 320"/>
                <a:gd name="T18" fmla="*/ 2 w 124"/>
                <a:gd name="T19" fmla="*/ 5 h 320"/>
                <a:gd name="T20" fmla="*/ 2 w 124"/>
                <a:gd name="T21" fmla="*/ 5 h 320"/>
                <a:gd name="T22" fmla="*/ 1 w 124"/>
                <a:gd name="T23" fmla="*/ 6 h 320"/>
                <a:gd name="T24" fmla="*/ 1 w 124"/>
                <a:gd name="T25" fmla="*/ 7 h 320"/>
                <a:gd name="T26" fmla="*/ 1 w 124"/>
                <a:gd name="T27" fmla="*/ 7 h 320"/>
                <a:gd name="T28" fmla="*/ 1 w 124"/>
                <a:gd name="T29" fmla="*/ 9 h 320"/>
                <a:gd name="T30" fmla="*/ 1 w 124"/>
                <a:gd name="T31" fmla="*/ 10 h 320"/>
                <a:gd name="T32" fmla="*/ 0 w 124"/>
                <a:gd name="T33" fmla="*/ 10 h 320"/>
                <a:gd name="T34" fmla="*/ 0 w 124"/>
                <a:gd name="T35" fmla="*/ 10 h 320"/>
                <a:gd name="T36" fmla="*/ 1 w 124"/>
                <a:gd name="T37" fmla="*/ 15 h 320"/>
                <a:gd name="T38" fmla="*/ 1 w 124"/>
                <a:gd name="T39" fmla="*/ 15 h 320"/>
                <a:gd name="T40" fmla="*/ 1 w 124"/>
                <a:gd name="T41" fmla="*/ 15 h 320"/>
                <a:gd name="T42" fmla="*/ 1 w 124"/>
                <a:gd name="T43" fmla="*/ 17 h 320"/>
                <a:gd name="T44" fmla="*/ 1 w 124"/>
                <a:gd name="T45" fmla="*/ 17 h 320"/>
                <a:gd name="T46" fmla="*/ 1 w 124"/>
                <a:gd name="T47" fmla="*/ 18 h 320"/>
                <a:gd name="T48" fmla="*/ 1 w 124"/>
                <a:gd name="T49" fmla="*/ 18 h 320"/>
                <a:gd name="T50" fmla="*/ 2 w 124"/>
                <a:gd name="T51" fmla="*/ 18 h 320"/>
                <a:gd name="T52" fmla="*/ 2 w 124"/>
                <a:gd name="T53" fmla="*/ 19 h 320"/>
                <a:gd name="T54" fmla="*/ 3 w 124"/>
                <a:gd name="T55" fmla="*/ 19 h 320"/>
                <a:gd name="T56" fmla="*/ 3 w 124"/>
                <a:gd name="T57" fmla="*/ 19 h 320"/>
                <a:gd name="T58" fmla="*/ 3 w 124"/>
                <a:gd name="T59" fmla="*/ 19 h 320"/>
                <a:gd name="T60" fmla="*/ 3 w 124"/>
                <a:gd name="T61" fmla="*/ 19 h 320"/>
                <a:gd name="T62" fmla="*/ 4 w 124"/>
                <a:gd name="T63" fmla="*/ 19 h 320"/>
                <a:gd name="T64" fmla="*/ 4 w 124"/>
                <a:gd name="T65" fmla="*/ 19 h 320"/>
                <a:gd name="T66" fmla="*/ 4 w 124"/>
                <a:gd name="T67" fmla="*/ 19 h 320"/>
                <a:gd name="T68" fmla="*/ 4 w 124"/>
                <a:gd name="T69" fmla="*/ 19 h 320"/>
                <a:gd name="T70" fmla="*/ 4 w 124"/>
                <a:gd name="T71" fmla="*/ 20 h 320"/>
                <a:gd name="T72" fmla="*/ 5 w 124"/>
                <a:gd name="T73" fmla="*/ 20 h 320"/>
                <a:gd name="T74" fmla="*/ 5 w 124"/>
                <a:gd name="T75" fmla="*/ 20 h 32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4"/>
                <a:gd name="T115" fmla="*/ 0 h 320"/>
                <a:gd name="T116" fmla="*/ 124 w 124"/>
                <a:gd name="T117" fmla="*/ 320 h 32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4" h="320">
                  <a:moveTo>
                    <a:pt x="124" y="0"/>
                  </a:moveTo>
                  <a:lnTo>
                    <a:pt x="112" y="6"/>
                  </a:lnTo>
                  <a:lnTo>
                    <a:pt x="100" y="12"/>
                  </a:lnTo>
                  <a:lnTo>
                    <a:pt x="88" y="20"/>
                  </a:lnTo>
                  <a:lnTo>
                    <a:pt x="76" y="28"/>
                  </a:lnTo>
                  <a:lnTo>
                    <a:pt x="66" y="36"/>
                  </a:lnTo>
                  <a:lnTo>
                    <a:pt x="56" y="44"/>
                  </a:lnTo>
                  <a:lnTo>
                    <a:pt x="46" y="54"/>
                  </a:lnTo>
                  <a:lnTo>
                    <a:pt x="38" y="66"/>
                  </a:lnTo>
                  <a:lnTo>
                    <a:pt x="30" y="76"/>
                  </a:lnTo>
                  <a:lnTo>
                    <a:pt x="22" y="88"/>
                  </a:lnTo>
                  <a:lnTo>
                    <a:pt x="16" y="100"/>
                  </a:lnTo>
                  <a:lnTo>
                    <a:pt x="12" y="112"/>
                  </a:lnTo>
                  <a:lnTo>
                    <a:pt x="8" y="124"/>
                  </a:lnTo>
                  <a:lnTo>
                    <a:pt x="4" y="138"/>
                  </a:lnTo>
                  <a:lnTo>
                    <a:pt x="2" y="150"/>
                  </a:lnTo>
                  <a:lnTo>
                    <a:pt x="0" y="164"/>
                  </a:lnTo>
                  <a:lnTo>
                    <a:pt x="2" y="240"/>
                  </a:lnTo>
                  <a:lnTo>
                    <a:pt x="2" y="248"/>
                  </a:lnTo>
                  <a:lnTo>
                    <a:pt x="4" y="254"/>
                  </a:lnTo>
                  <a:lnTo>
                    <a:pt x="6" y="262"/>
                  </a:lnTo>
                  <a:lnTo>
                    <a:pt x="8" y="268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22" y="286"/>
                  </a:lnTo>
                  <a:lnTo>
                    <a:pt x="28" y="290"/>
                  </a:lnTo>
                  <a:lnTo>
                    <a:pt x="34" y="296"/>
                  </a:lnTo>
                  <a:lnTo>
                    <a:pt x="38" y="296"/>
                  </a:lnTo>
                  <a:lnTo>
                    <a:pt x="42" y="298"/>
                  </a:lnTo>
                  <a:lnTo>
                    <a:pt x="46" y="298"/>
                  </a:lnTo>
                  <a:lnTo>
                    <a:pt x="50" y="298"/>
                  </a:lnTo>
                  <a:lnTo>
                    <a:pt x="54" y="296"/>
                  </a:lnTo>
                  <a:lnTo>
                    <a:pt x="56" y="296"/>
                  </a:lnTo>
                  <a:lnTo>
                    <a:pt x="58" y="302"/>
                  </a:lnTo>
                  <a:lnTo>
                    <a:pt x="62" y="310"/>
                  </a:lnTo>
                  <a:lnTo>
                    <a:pt x="68" y="316"/>
                  </a:lnTo>
                  <a:lnTo>
                    <a:pt x="74" y="32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10" name="Freeform 8"/>
            <p:cNvSpPr>
              <a:spLocks/>
            </p:cNvSpPr>
            <p:nvPr/>
          </p:nvSpPr>
          <p:spPr bwMode="auto">
            <a:xfrm>
              <a:off x="2267" y="775"/>
              <a:ext cx="134" cy="124"/>
            </a:xfrm>
            <a:custGeom>
              <a:avLst/>
              <a:gdLst>
                <a:gd name="T0" fmla="*/ 17 w 268"/>
                <a:gd name="T1" fmla="*/ 7 h 248"/>
                <a:gd name="T2" fmla="*/ 17 w 268"/>
                <a:gd name="T3" fmla="*/ 6 h 248"/>
                <a:gd name="T4" fmla="*/ 15 w 268"/>
                <a:gd name="T5" fmla="*/ 4 h 248"/>
                <a:gd name="T6" fmla="*/ 14 w 268"/>
                <a:gd name="T7" fmla="*/ 3 h 248"/>
                <a:gd name="T8" fmla="*/ 13 w 268"/>
                <a:gd name="T9" fmla="*/ 2 h 248"/>
                <a:gd name="T10" fmla="*/ 12 w 268"/>
                <a:gd name="T11" fmla="*/ 1 h 248"/>
                <a:gd name="T12" fmla="*/ 10 w 268"/>
                <a:gd name="T13" fmla="*/ 1 h 248"/>
                <a:gd name="T14" fmla="*/ 9 w 268"/>
                <a:gd name="T15" fmla="*/ 0 h 248"/>
                <a:gd name="T16" fmla="*/ 7 w 268"/>
                <a:gd name="T17" fmla="*/ 0 h 248"/>
                <a:gd name="T18" fmla="*/ 5 w 268"/>
                <a:gd name="T19" fmla="*/ 1 h 248"/>
                <a:gd name="T20" fmla="*/ 4 w 268"/>
                <a:gd name="T21" fmla="*/ 1 h 248"/>
                <a:gd name="T22" fmla="*/ 3 w 268"/>
                <a:gd name="T23" fmla="*/ 2 h 248"/>
                <a:gd name="T24" fmla="*/ 2 w 268"/>
                <a:gd name="T25" fmla="*/ 3 h 248"/>
                <a:gd name="T26" fmla="*/ 1 w 268"/>
                <a:gd name="T27" fmla="*/ 4 h 248"/>
                <a:gd name="T28" fmla="*/ 1 w 268"/>
                <a:gd name="T29" fmla="*/ 6 h 248"/>
                <a:gd name="T30" fmla="*/ 1 w 268"/>
                <a:gd name="T31" fmla="*/ 7 h 248"/>
                <a:gd name="T32" fmla="*/ 1 w 268"/>
                <a:gd name="T33" fmla="*/ 9 h 248"/>
                <a:gd name="T34" fmla="*/ 1 w 268"/>
                <a:gd name="T35" fmla="*/ 10 h 248"/>
                <a:gd name="T36" fmla="*/ 1 w 268"/>
                <a:gd name="T37" fmla="*/ 12 h 248"/>
                <a:gd name="T38" fmla="*/ 2 w 268"/>
                <a:gd name="T39" fmla="*/ 13 h 248"/>
                <a:gd name="T40" fmla="*/ 3 w 268"/>
                <a:gd name="T41" fmla="*/ 14 h 248"/>
                <a:gd name="T42" fmla="*/ 4 w 268"/>
                <a:gd name="T43" fmla="*/ 15 h 248"/>
                <a:gd name="T44" fmla="*/ 5 w 268"/>
                <a:gd name="T45" fmla="*/ 16 h 248"/>
                <a:gd name="T46" fmla="*/ 7 w 268"/>
                <a:gd name="T47" fmla="*/ 16 h 248"/>
                <a:gd name="T48" fmla="*/ 9 w 268"/>
                <a:gd name="T49" fmla="*/ 16 h 248"/>
                <a:gd name="T50" fmla="*/ 10 w 268"/>
                <a:gd name="T51" fmla="*/ 16 h 248"/>
                <a:gd name="T52" fmla="*/ 12 w 268"/>
                <a:gd name="T53" fmla="*/ 15 h 248"/>
                <a:gd name="T54" fmla="*/ 13 w 268"/>
                <a:gd name="T55" fmla="*/ 14 h 248"/>
                <a:gd name="T56" fmla="*/ 14 w 268"/>
                <a:gd name="T57" fmla="*/ 13 h 248"/>
                <a:gd name="T58" fmla="*/ 15 w 268"/>
                <a:gd name="T59" fmla="*/ 12 h 248"/>
                <a:gd name="T60" fmla="*/ 17 w 268"/>
                <a:gd name="T61" fmla="*/ 10 h 248"/>
                <a:gd name="T62" fmla="*/ 17 w 268"/>
                <a:gd name="T63" fmla="*/ 9 h 2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68"/>
                <a:gd name="T97" fmla="*/ 0 h 248"/>
                <a:gd name="T98" fmla="*/ 268 w 268"/>
                <a:gd name="T99" fmla="*/ 248 h 2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68" h="248">
                  <a:moveTo>
                    <a:pt x="268" y="124"/>
                  </a:moveTo>
                  <a:lnTo>
                    <a:pt x="268" y="110"/>
                  </a:lnTo>
                  <a:lnTo>
                    <a:pt x="266" y="98"/>
                  </a:lnTo>
                  <a:lnTo>
                    <a:pt x="262" y="86"/>
                  </a:lnTo>
                  <a:lnTo>
                    <a:pt x="258" y="76"/>
                  </a:lnTo>
                  <a:lnTo>
                    <a:pt x="252" y="64"/>
                  </a:lnTo>
                  <a:lnTo>
                    <a:pt x="246" y="54"/>
                  </a:lnTo>
                  <a:lnTo>
                    <a:pt x="238" y="44"/>
                  </a:lnTo>
                  <a:lnTo>
                    <a:pt x="230" y="36"/>
                  </a:lnTo>
                  <a:lnTo>
                    <a:pt x="220" y="28"/>
                  </a:lnTo>
                  <a:lnTo>
                    <a:pt x="210" y="20"/>
                  </a:lnTo>
                  <a:lnTo>
                    <a:pt x="198" y="14"/>
                  </a:lnTo>
                  <a:lnTo>
                    <a:pt x="186" y="10"/>
                  </a:lnTo>
                  <a:lnTo>
                    <a:pt x="174" y="4"/>
                  </a:lnTo>
                  <a:lnTo>
                    <a:pt x="162" y="2"/>
                  </a:lnTo>
                  <a:lnTo>
                    <a:pt x="148" y="0"/>
                  </a:lnTo>
                  <a:lnTo>
                    <a:pt x="134" y="0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4" y="4"/>
                  </a:lnTo>
                  <a:lnTo>
                    <a:pt x="82" y="10"/>
                  </a:lnTo>
                  <a:lnTo>
                    <a:pt x="70" y="14"/>
                  </a:lnTo>
                  <a:lnTo>
                    <a:pt x="60" y="20"/>
                  </a:lnTo>
                  <a:lnTo>
                    <a:pt x="50" y="28"/>
                  </a:lnTo>
                  <a:lnTo>
                    <a:pt x="40" y="36"/>
                  </a:lnTo>
                  <a:lnTo>
                    <a:pt x="32" y="44"/>
                  </a:lnTo>
                  <a:lnTo>
                    <a:pt x="24" y="54"/>
                  </a:lnTo>
                  <a:lnTo>
                    <a:pt x="16" y="64"/>
                  </a:lnTo>
                  <a:lnTo>
                    <a:pt x="12" y="76"/>
                  </a:lnTo>
                  <a:lnTo>
                    <a:pt x="6" y="86"/>
                  </a:lnTo>
                  <a:lnTo>
                    <a:pt x="4" y="98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2" y="136"/>
                  </a:lnTo>
                  <a:lnTo>
                    <a:pt x="4" y="148"/>
                  </a:lnTo>
                  <a:lnTo>
                    <a:pt x="6" y="160"/>
                  </a:lnTo>
                  <a:lnTo>
                    <a:pt x="12" y="172"/>
                  </a:lnTo>
                  <a:lnTo>
                    <a:pt x="16" y="182"/>
                  </a:lnTo>
                  <a:lnTo>
                    <a:pt x="24" y="192"/>
                  </a:lnTo>
                  <a:lnTo>
                    <a:pt x="32" y="202"/>
                  </a:lnTo>
                  <a:lnTo>
                    <a:pt x="40" y="212"/>
                  </a:lnTo>
                  <a:lnTo>
                    <a:pt x="50" y="220"/>
                  </a:lnTo>
                  <a:lnTo>
                    <a:pt x="60" y="226"/>
                  </a:lnTo>
                  <a:lnTo>
                    <a:pt x="70" y="232"/>
                  </a:lnTo>
                  <a:lnTo>
                    <a:pt x="82" y="238"/>
                  </a:lnTo>
                  <a:lnTo>
                    <a:pt x="94" y="242"/>
                  </a:lnTo>
                  <a:lnTo>
                    <a:pt x="108" y="246"/>
                  </a:lnTo>
                  <a:lnTo>
                    <a:pt x="120" y="246"/>
                  </a:lnTo>
                  <a:lnTo>
                    <a:pt x="134" y="248"/>
                  </a:lnTo>
                  <a:lnTo>
                    <a:pt x="148" y="246"/>
                  </a:lnTo>
                  <a:lnTo>
                    <a:pt x="162" y="246"/>
                  </a:lnTo>
                  <a:lnTo>
                    <a:pt x="174" y="242"/>
                  </a:lnTo>
                  <a:lnTo>
                    <a:pt x="186" y="238"/>
                  </a:lnTo>
                  <a:lnTo>
                    <a:pt x="198" y="232"/>
                  </a:lnTo>
                  <a:lnTo>
                    <a:pt x="210" y="226"/>
                  </a:lnTo>
                  <a:lnTo>
                    <a:pt x="220" y="220"/>
                  </a:lnTo>
                  <a:lnTo>
                    <a:pt x="230" y="212"/>
                  </a:lnTo>
                  <a:lnTo>
                    <a:pt x="238" y="202"/>
                  </a:lnTo>
                  <a:lnTo>
                    <a:pt x="246" y="192"/>
                  </a:lnTo>
                  <a:lnTo>
                    <a:pt x="252" y="182"/>
                  </a:lnTo>
                  <a:lnTo>
                    <a:pt x="258" y="172"/>
                  </a:lnTo>
                  <a:lnTo>
                    <a:pt x="262" y="160"/>
                  </a:lnTo>
                  <a:lnTo>
                    <a:pt x="266" y="148"/>
                  </a:lnTo>
                  <a:lnTo>
                    <a:pt x="268" y="136"/>
                  </a:lnTo>
                  <a:lnTo>
                    <a:pt x="268" y="124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11" name="Freeform 9"/>
            <p:cNvSpPr>
              <a:spLocks/>
            </p:cNvSpPr>
            <p:nvPr/>
          </p:nvSpPr>
          <p:spPr bwMode="auto">
            <a:xfrm>
              <a:off x="2239" y="904"/>
              <a:ext cx="28" cy="118"/>
            </a:xfrm>
            <a:custGeom>
              <a:avLst/>
              <a:gdLst>
                <a:gd name="T0" fmla="*/ 1 w 56"/>
                <a:gd name="T1" fmla="*/ 15 h 236"/>
                <a:gd name="T2" fmla="*/ 1 w 56"/>
                <a:gd name="T3" fmla="*/ 14 h 236"/>
                <a:gd name="T4" fmla="*/ 1 w 56"/>
                <a:gd name="T5" fmla="*/ 13 h 236"/>
                <a:gd name="T6" fmla="*/ 1 w 56"/>
                <a:gd name="T7" fmla="*/ 12 h 236"/>
                <a:gd name="T8" fmla="*/ 1 w 56"/>
                <a:gd name="T9" fmla="*/ 11 h 236"/>
                <a:gd name="T10" fmla="*/ 0 w 56"/>
                <a:gd name="T11" fmla="*/ 10 h 236"/>
                <a:gd name="T12" fmla="*/ 0 w 56"/>
                <a:gd name="T13" fmla="*/ 9 h 236"/>
                <a:gd name="T14" fmla="*/ 1 w 56"/>
                <a:gd name="T15" fmla="*/ 8 h 236"/>
                <a:gd name="T16" fmla="*/ 1 w 56"/>
                <a:gd name="T17" fmla="*/ 7 h 236"/>
                <a:gd name="T18" fmla="*/ 1 w 56"/>
                <a:gd name="T19" fmla="*/ 7 h 236"/>
                <a:gd name="T20" fmla="*/ 1 w 56"/>
                <a:gd name="T21" fmla="*/ 6 h 236"/>
                <a:gd name="T22" fmla="*/ 1 w 56"/>
                <a:gd name="T23" fmla="*/ 5 h 236"/>
                <a:gd name="T24" fmla="*/ 2 w 56"/>
                <a:gd name="T25" fmla="*/ 4 h 236"/>
                <a:gd name="T26" fmla="*/ 2 w 56"/>
                <a:gd name="T27" fmla="*/ 3 h 236"/>
                <a:gd name="T28" fmla="*/ 3 w 56"/>
                <a:gd name="T29" fmla="*/ 2 h 236"/>
                <a:gd name="T30" fmla="*/ 3 w 56"/>
                <a:gd name="T31" fmla="*/ 1 h 236"/>
                <a:gd name="T32" fmla="*/ 4 w 56"/>
                <a:gd name="T33" fmla="*/ 0 h 2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6"/>
                <a:gd name="T52" fmla="*/ 0 h 236"/>
                <a:gd name="T53" fmla="*/ 56 w 56"/>
                <a:gd name="T54" fmla="*/ 236 h 2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6" h="236">
                  <a:moveTo>
                    <a:pt x="14" y="236"/>
                  </a:moveTo>
                  <a:lnTo>
                    <a:pt x="10" y="220"/>
                  </a:lnTo>
                  <a:lnTo>
                    <a:pt x="6" y="204"/>
                  </a:lnTo>
                  <a:lnTo>
                    <a:pt x="4" y="188"/>
                  </a:lnTo>
                  <a:lnTo>
                    <a:pt x="2" y="174"/>
                  </a:lnTo>
                  <a:lnTo>
                    <a:pt x="0" y="158"/>
                  </a:lnTo>
                  <a:lnTo>
                    <a:pt x="0" y="142"/>
                  </a:lnTo>
                  <a:lnTo>
                    <a:pt x="2" y="128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0" y="84"/>
                  </a:lnTo>
                  <a:lnTo>
                    <a:pt x="16" y="70"/>
                  </a:lnTo>
                  <a:lnTo>
                    <a:pt x="22" y="56"/>
                  </a:lnTo>
                  <a:lnTo>
                    <a:pt x="30" y="42"/>
                  </a:lnTo>
                  <a:lnTo>
                    <a:pt x="38" y="28"/>
                  </a:lnTo>
                  <a:lnTo>
                    <a:pt x="46" y="14"/>
                  </a:lnTo>
                  <a:lnTo>
                    <a:pt x="56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12" name="Freeform 10"/>
            <p:cNvSpPr>
              <a:spLocks/>
            </p:cNvSpPr>
            <p:nvPr/>
          </p:nvSpPr>
          <p:spPr bwMode="auto">
            <a:xfrm>
              <a:off x="2395" y="926"/>
              <a:ext cx="15" cy="124"/>
            </a:xfrm>
            <a:custGeom>
              <a:avLst/>
              <a:gdLst>
                <a:gd name="T0" fmla="*/ 2 w 30"/>
                <a:gd name="T1" fmla="*/ 16 h 248"/>
                <a:gd name="T2" fmla="*/ 2 w 30"/>
                <a:gd name="T3" fmla="*/ 15 h 248"/>
                <a:gd name="T4" fmla="*/ 2 w 30"/>
                <a:gd name="T5" fmla="*/ 14 h 248"/>
                <a:gd name="T6" fmla="*/ 2 w 30"/>
                <a:gd name="T7" fmla="*/ 13 h 248"/>
                <a:gd name="T8" fmla="*/ 2 w 30"/>
                <a:gd name="T9" fmla="*/ 12 h 248"/>
                <a:gd name="T10" fmla="*/ 2 w 30"/>
                <a:gd name="T11" fmla="*/ 11 h 248"/>
                <a:gd name="T12" fmla="*/ 2 w 30"/>
                <a:gd name="T13" fmla="*/ 10 h 248"/>
                <a:gd name="T14" fmla="*/ 2 w 30"/>
                <a:gd name="T15" fmla="*/ 9 h 248"/>
                <a:gd name="T16" fmla="*/ 2 w 30"/>
                <a:gd name="T17" fmla="*/ 8 h 248"/>
                <a:gd name="T18" fmla="*/ 2 w 30"/>
                <a:gd name="T19" fmla="*/ 7 h 248"/>
                <a:gd name="T20" fmla="*/ 2 w 30"/>
                <a:gd name="T21" fmla="*/ 6 h 248"/>
                <a:gd name="T22" fmla="*/ 2 w 30"/>
                <a:gd name="T23" fmla="*/ 5 h 248"/>
                <a:gd name="T24" fmla="*/ 2 w 30"/>
                <a:gd name="T25" fmla="*/ 4 h 248"/>
                <a:gd name="T26" fmla="*/ 1 w 30"/>
                <a:gd name="T27" fmla="*/ 3 h 248"/>
                <a:gd name="T28" fmla="*/ 1 w 30"/>
                <a:gd name="T29" fmla="*/ 2 h 248"/>
                <a:gd name="T30" fmla="*/ 1 w 30"/>
                <a:gd name="T31" fmla="*/ 1 h 248"/>
                <a:gd name="T32" fmla="*/ 0 w 30"/>
                <a:gd name="T33" fmla="*/ 0 h 2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0"/>
                <a:gd name="T52" fmla="*/ 0 h 248"/>
                <a:gd name="T53" fmla="*/ 30 w 30"/>
                <a:gd name="T54" fmla="*/ 248 h 24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0" h="248">
                  <a:moveTo>
                    <a:pt x="20" y="248"/>
                  </a:moveTo>
                  <a:lnTo>
                    <a:pt x="24" y="232"/>
                  </a:lnTo>
                  <a:lnTo>
                    <a:pt x="26" y="216"/>
                  </a:lnTo>
                  <a:lnTo>
                    <a:pt x="28" y="200"/>
                  </a:lnTo>
                  <a:lnTo>
                    <a:pt x="30" y="186"/>
                  </a:lnTo>
                  <a:lnTo>
                    <a:pt x="30" y="170"/>
                  </a:lnTo>
                  <a:lnTo>
                    <a:pt x="30" y="154"/>
                  </a:lnTo>
                  <a:lnTo>
                    <a:pt x="30" y="138"/>
                  </a:lnTo>
                  <a:lnTo>
                    <a:pt x="28" y="122"/>
                  </a:lnTo>
                  <a:lnTo>
                    <a:pt x="28" y="108"/>
                  </a:lnTo>
                  <a:lnTo>
                    <a:pt x="26" y="92"/>
                  </a:lnTo>
                  <a:lnTo>
                    <a:pt x="22" y="76"/>
                  </a:lnTo>
                  <a:lnTo>
                    <a:pt x="20" y="60"/>
                  </a:lnTo>
                  <a:lnTo>
                    <a:pt x="16" y="46"/>
                  </a:lnTo>
                  <a:lnTo>
                    <a:pt x="12" y="30"/>
                  </a:lnTo>
                  <a:lnTo>
                    <a:pt x="6" y="1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13" name="Freeform 11"/>
            <p:cNvSpPr>
              <a:spLocks/>
            </p:cNvSpPr>
            <p:nvPr/>
          </p:nvSpPr>
          <p:spPr bwMode="auto">
            <a:xfrm>
              <a:off x="2281" y="873"/>
              <a:ext cx="101" cy="25"/>
            </a:xfrm>
            <a:custGeom>
              <a:avLst/>
              <a:gdLst>
                <a:gd name="T0" fmla="*/ 0 w 202"/>
                <a:gd name="T1" fmla="*/ 0 h 50"/>
                <a:gd name="T2" fmla="*/ 1 w 202"/>
                <a:gd name="T3" fmla="*/ 1 h 50"/>
                <a:gd name="T4" fmla="*/ 2 w 202"/>
                <a:gd name="T5" fmla="*/ 2 h 50"/>
                <a:gd name="T6" fmla="*/ 2 w 202"/>
                <a:gd name="T7" fmla="*/ 2 h 50"/>
                <a:gd name="T8" fmla="*/ 3 w 202"/>
                <a:gd name="T9" fmla="*/ 2 h 50"/>
                <a:gd name="T10" fmla="*/ 3 w 202"/>
                <a:gd name="T11" fmla="*/ 3 h 50"/>
                <a:gd name="T12" fmla="*/ 3 w 202"/>
                <a:gd name="T13" fmla="*/ 3 h 50"/>
                <a:gd name="T14" fmla="*/ 5 w 202"/>
                <a:gd name="T15" fmla="*/ 3 h 50"/>
                <a:gd name="T16" fmla="*/ 6 w 202"/>
                <a:gd name="T17" fmla="*/ 3 h 50"/>
                <a:gd name="T18" fmla="*/ 6 w 202"/>
                <a:gd name="T19" fmla="*/ 3 h 50"/>
                <a:gd name="T20" fmla="*/ 7 w 202"/>
                <a:gd name="T21" fmla="*/ 3 h 50"/>
                <a:gd name="T22" fmla="*/ 7 w 202"/>
                <a:gd name="T23" fmla="*/ 3 h 50"/>
                <a:gd name="T24" fmla="*/ 9 w 202"/>
                <a:gd name="T25" fmla="*/ 3 h 50"/>
                <a:gd name="T26" fmla="*/ 10 w 202"/>
                <a:gd name="T27" fmla="*/ 3 h 50"/>
                <a:gd name="T28" fmla="*/ 11 w 202"/>
                <a:gd name="T29" fmla="*/ 3 h 50"/>
                <a:gd name="T30" fmla="*/ 11 w 202"/>
                <a:gd name="T31" fmla="*/ 2 h 50"/>
                <a:gd name="T32" fmla="*/ 12 w 202"/>
                <a:gd name="T33" fmla="*/ 2 h 50"/>
                <a:gd name="T34" fmla="*/ 13 w 202"/>
                <a:gd name="T35" fmla="*/ 2 h 50"/>
                <a:gd name="T36" fmla="*/ 13 w 202"/>
                <a:gd name="T37" fmla="*/ 1 h 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2"/>
                <a:gd name="T58" fmla="*/ 0 h 50"/>
                <a:gd name="T59" fmla="*/ 202 w 202"/>
                <a:gd name="T60" fmla="*/ 50 h 5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2" h="50">
                  <a:moveTo>
                    <a:pt x="0" y="0"/>
                  </a:moveTo>
                  <a:lnTo>
                    <a:pt x="8" y="10"/>
                  </a:lnTo>
                  <a:lnTo>
                    <a:pt x="18" y="18"/>
                  </a:lnTo>
                  <a:lnTo>
                    <a:pt x="28" y="26"/>
                  </a:lnTo>
                  <a:lnTo>
                    <a:pt x="40" y="32"/>
                  </a:lnTo>
                  <a:lnTo>
                    <a:pt x="50" y="38"/>
                  </a:lnTo>
                  <a:lnTo>
                    <a:pt x="62" y="42"/>
                  </a:lnTo>
                  <a:lnTo>
                    <a:pt x="76" y="46"/>
                  </a:lnTo>
                  <a:lnTo>
                    <a:pt x="88" y="48"/>
                  </a:lnTo>
                  <a:lnTo>
                    <a:pt x="100" y="50"/>
                  </a:lnTo>
                  <a:lnTo>
                    <a:pt x="114" y="50"/>
                  </a:lnTo>
                  <a:lnTo>
                    <a:pt x="126" y="48"/>
                  </a:lnTo>
                  <a:lnTo>
                    <a:pt x="140" y="46"/>
                  </a:lnTo>
                  <a:lnTo>
                    <a:pt x="152" y="42"/>
                  </a:lnTo>
                  <a:lnTo>
                    <a:pt x="164" y="38"/>
                  </a:lnTo>
                  <a:lnTo>
                    <a:pt x="176" y="32"/>
                  </a:lnTo>
                  <a:lnTo>
                    <a:pt x="188" y="24"/>
                  </a:lnTo>
                  <a:lnTo>
                    <a:pt x="194" y="18"/>
                  </a:lnTo>
                  <a:lnTo>
                    <a:pt x="202" y="12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14" name="Freeform 12"/>
            <p:cNvSpPr>
              <a:spLocks/>
            </p:cNvSpPr>
            <p:nvPr/>
          </p:nvSpPr>
          <p:spPr bwMode="auto">
            <a:xfrm>
              <a:off x="2218" y="775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8593139" y="2184400"/>
            <a:ext cx="358775" cy="457200"/>
            <a:chOff x="2218" y="771"/>
            <a:chExt cx="226" cy="288"/>
          </a:xfrm>
        </p:grpSpPr>
        <p:sp>
          <p:nvSpPr>
            <p:cNvPr id="27799" name="Freeform 14"/>
            <p:cNvSpPr>
              <a:spLocks/>
            </p:cNvSpPr>
            <p:nvPr/>
          </p:nvSpPr>
          <p:spPr bwMode="auto">
            <a:xfrm>
              <a:off x="2218" y="771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gradFill rotWithShape="1">
              <a:gsLst>
                <a:gs pos="0">
                  <a:srgbClr val="66CCFF"/>
                </a:gs>
                <a:gs pos="100000">
                  <a:srgbClr val="4E9BC2"/>
                </a:gs>
              </a:gsLst>
              <a:path path="rect">
                <a:fillToRect l="50000" t="50000" r="50000" b="50000"/>
              </a:path>
            </a:gradFill>
            <a:ln w="25400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00" name="Freeform 15"/>
            <p:cNvSpPr>
              <a:spLocks/>
            </p:cNvSpPr>
            <p:nvPr/>
          </p:nvSpPr>
          <p:spPr bwMode="auto">
            <a:xfrm>
              <a:off x="2255" y="881"/>
              <a:ext cx="189" cy="178"/>
            </a:xfrm>
            <a:custGeom>
              <a:avLst/>
              <a:gdLst>
                <a:gd name="T0" fmla="*/ 0 w 378"/>
                <a:gd name="T1" fmla="*/ 20 h 356"/>
                <a:gd name="T2" fmla="*/ 1 w 378"/>
                <a:gd name="T3" fmla="*/ 20 h 356"/>
                <a:gd name="T4" fmla="*/ 3 w 378"/>
                <a:gd name="T5" fmla="*/ 21 h 356"/>
                <a:gd name="T6" fmla="*/ 6 w 378"/>
                <a:gd name="T7" fmla="*/ 21 h 356"/>
                <a:gd name="T8" fmla="*/ 6 w 378"/>
                <a:gd name="T9" fmla="*/ 22 h 356"/>
                <a:gd name="T10" fmla="*/ 9 w 378"/>
                <a:gd name="T11" fmla="*/ 22 h 356"/>
                <a:gd name="T12" fmla="*/ 11 w 378"/>
                <a:gd name="T13" fmla="*/ 22 h 356"/>
                <a:gd name="T14" fmla="*/ 12 w 378"/>
                <a:gd name="T15" fmla="*/ 22 h 356"/>
                <a:gd name="T16" fmla="*/ 14 w 378"/>
                <a:gd name="T17" fmla="*/ 22 h 356"/>
                <a:gd name="T18" fmla="*/ 14 w 378"/>
                <a:gd name="T19" fmla="*/ 22 h 356"/>
                <a:gd name="T20" fmla="*/ 15 w 378"/>
                <a:gd name="T21" fmla="*/ 22 h 356"/>
                <a:gd name="T22" fmla="*/ 16 w 378"/>
                <a:gd name="T23" fmla="*/ 22 h 356"/>
                <a:gd name="T24" fmla="*/ 17 w 378"/>
                <a:gd name="T25" fmla="*/ 22 h 356"/>
                <a:gd name="T26" fmla="*/ 18 w 378"/>
                <a:gd name="T27" fmla="*/ 22 h 356"/>
                <a:gd name="T28" fmla="*/ 18 w 378"/>
                <a:gd name="T29" fmla="*/ 22 h 356"/>
                <a:gd name="T30" fmla="*/ 19 w 378"/>
                <a:gd name="T31" fmla="*/ 22 h 356"/>
                <a:gd name="T32" fmla="*/ 19 w 378"/>
                <a:gd name="T33" fmla="*/ 22 h 356"/>
                <a:gd name="T34" fmla="*/ 20 w 378"/>
                <a:gd name="T35" fmla="*/ 22 h 356"/>
                <a:gd name="T36" fmla="*/ 20 w 378"/>
                <a:gd name="T37" fmla="*/ 22 h 356"/>
                <a:gd name="T38" fmla="*/ 20 w 378"/>
                <a:gd name="T39" fmla="*/ 22 h 356"/>
                <a:gd name="T40" fmla="*/ 20 w 378"/>
                <a:gd name="T41" fmla="*/ 22 h 356"/>
                <a:gd name="T42" fmla="*/ 21 w 378"/>
                <a:gd name="T43" fmla="*/ 22 h 356"/>
                <a:gd name="T44" fmla="*/ 21 w 378"/>
                <a:gd name="T45" fmla="*/ 22 h 356"/>
                <a:gd name="T46" fmla="*/ 21 w 378"/>
                <a:gd name="T47" fmla="*/ 22 h 356"/>
                <a:gd name="T48" fmla="*/ 22 w 378"/>
                <a:gd name="T49" fmla="*/ 22 h 356"/>
                <a:gd name="T50" fmla="*/ 22 w 378"/>
                <a:gd name="T51" fmla="*/ 21 h 356"/>
                <a:gd name="T52" fmla="*/ 22 w 378"/>
                <a:gd name="T53" fmla="*/ 21 h 356"/>
                <a:gd name="T54" fmla="*/ 23 w 378"/>
                <a:gd name="T55" fmla="*/ 21 h 356"/>
                <a:gd name="T56" fmla="*/ 23 w 378"/>
                <a:gd name="T57" fmla="*/ 20 h 356"/>
                <a:gd name="T58" fmla="*/ 24 w 378"/>
                <a:gd name="T59" fmla="*/ 20 h 356"/>
                <a:gd name="T60" fmla="*/ 24 w 378"/>
                <a:gd name="T61" fmla="*/ 19 h 356"/>
                <a:gd name="T62" fmla="*/ 24 w 378"/>
                <a:gd name="T63" fmla="*/ 19 h 356"/>
                <a:gd name="T64" fmla="*/ 24 w 378"/>
                <a:gd name="T65" fmla="*/ 19 h 356"/>
                <a:gd name="T66" fmla="*/ 24 w 378"/>
                <a:gd name="T67" fmla="*/ 10 h 356"/>
                <a:gd name="T68" fmla="*/ 24 w 378"/>
                <a:gd name="T69" fmla="*/ 10 h 356"/>
                <a:gd name="T70" fmla="*/ 24 w 378"/>
                <a:gd name="T71" fmla="*/ 9 h 356"/>
                <a:gd name="T72" fmla="*/ 24 w 378"/>
                <a:gd name="T73" fmla="*/ 7 h 356"/>
                <a:gd name="T74" fmla="*/ 23 w 378"/>
                <a:gd name="T75" fmla="*/ 6 h 356"/>
                <a:gd name="T76" fmla="*/ 23 w 378"/>
                <a:gd name="T77" fmla="*/ 6 h 356"/>
                <a:gd name="T78" fmla="*/ 23 w 378"/>
                <a:gd name="T79" fmla="*/ 6 h 356"/>
                <a:gd name="T80" fmla="*/ 22 w 378"/>
                <a:gd name="T81" fmla="*/ 5 h 356"/>
                <a:gd name="T82" fmla="*/ 22 w 378"/>
                <a:gd name="T83" fmla="*/ 3 h 356"/>
                <a:gd name="T84" fmla="*/ 21 w 378"/>
                <a:gd name="T85" fmla="*/ 3 h 356"/>
                <a:gd name="T86" fmla="*/ 21 w 378"/>
                <a:gd name="T87" fmla="*/ 3 h 356"/>
                <a:gd name="T88" fmla="*/ 20 w 378"/>
                <a:gd name="T89" fmla="*/ 3 h 356"/>
                <a:gd name="T90" fmla="*/ 19 w 378"/>
                <a:gd name="T91" fmla="*/ 1 h 356"/>
                <a:gd name="T92" fmla="*/ 19 w 378"/>
                <a:gd name="T93" fmla="*/ 1 h 356"/>
                <a:gd name="T94" fmla="*/ 18 w 378"/>
                <a:gd name="T95" fmla="*/ 1 h 356"/>
                <a:gd name="T96" fmla="*/ 17 w 378"/>
                <a:gd name="T97" fmla="*/ 1 h 356"/>
                <a:gd name="T98" fmla="*/ 15 w 378"/>
                <a:gd name="T99" fmla="*/ 0 h 35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8"/>
                <a:gd name="T151" fmla="*/ 0 h 356"/>
                <a:gd name="T152" fmla="*/ 378 w 378"/>
                <a:gd name="T153" fmla="*/ 356 h 35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8" h="356">
                  <a:moveTo>
                    <a:pt x="0" y="306"/>
                  </a:moveTo>
                  <a:lnTo>
                    <a:pt x="26" y="318"/>
                  </a:lnTo>
                  <a:lnTo>
                    <a:pt x="54" y="328"/>
                  </a:lnTo>
                  <a:lnTo>
                    <a:pt x="82" y="336"/>
                  </a:lnTo>
                  <a:lnTo>
                    <a:pt x="110" y="344"/>
                  </a:lnTo>
                  <a:lnTo>
                    <a:pt x="140" y="350"/>
                  </a:lnTo>
                  <a:lnTo>
                    <a:pt x="168" y="354"/>
                  </a:lnTo>
                  <a:lnTo>
                    <a:pt x="198" y="356"/>
                  </a:lnTo>
                  <a:lnTo>
                    <a:pt x="228" y="356"/>
                  </a:lnTo>
                  <a:lnTo>
                    <a:pt x="236" y="356"/>
                  </a:lnTo>
                  <a:lnTo>
                    <a:pt x="246" y="354"/>
                  </a:lnTo>
                  <a:lnTo>
                    <a:pt x="256" y="354"/>
                  </a:lnTo>
                  <a:lnTo>
                    <a:pt x="264" y="352"/>
                  </a:lnTo>
                  <a:lnTo>
                    <a:pt x="274" y="348"/>
                  </a:lnTo>
                  <a:lnTo>
                    <a:pt x="284" y="346"/>
                  </a:lnTo>
                  <a:lnTo>
                    <a:pt x="300" y="338"/>
                  </a:lnTo>
                  <a:lnTo>
                    <a:pt x="304" y="340"/>
                  </a:lnTo>
                  <a:lnTo>
                    <a:pt x="306" y="342"/>
                  </a:lnTo>
                  <a:lnTo>
                    <a:pt x="310" y="344"/>
                  </a:lnTo>
                  <a:lnTo>
                    <a:pt x="314" y="344"/>
                  </a:lnTo>
                  <a:lnTo>
                    <a:pt x="318" y="344"/>
                  </a:lnTo>
                  <a:lnTo>
                    <a:pt x="322" y="344"/>
                  </a:lnTo>
                  <a:lnTo>
                    <a:pt x="326" y="344"/>
                  </a:lnTo>
                  <a:lnTo>
                    <a:pt x="330" y="342"/>
                  </a:lnTo>
                  <a:lnTo>
                    <a:pt x="338" y="338"/>
                  </a:lnTo>
                  <a:lnTo>
                    <a:pt x="344" y="334"/>
                  </a:lnTo>
                  <a:lnTo>
                    <a:pt x="352" y="328"/>
                  </a:lnTo>
                  <a:lnTo>
                    <a:pt x="358" y="322"/>
                  </a:lnTo>
                  <a:lnTo>
                    <a:pt x="364" y="316"/>
                  </a:lnTo>
                  <a:lnTo>
                    <a:pt x="370" y="310"/>
                  </a:lnTo>
                  <a:lnTo>
                    <a:pt x="374" y="302"/>
                  </a:lnTo>
                  <a:lnTo>
                    <a:pt x="378" y="296"/>
                  </a:lnTo>
                  <a:lnTo>
                    <a:pt x="378" y="160"/>
                  </a:lnTo>
                  <a:lnTo>
                    <a:pt x="378" y="146"/>
                  </a:lnTo>
                  <a:lnTo>
                    <a:pt x="376" y="134"/>
                  </a:lnTo>
                  <a:lnTo>
                    <a:pt x="372" y="120"/>
                  </a:lnTo>
                  <a:lnTo>
                    <a:pt x="368" y="108"/>
                  </a:lnTo>
                  <a:lnTo>
                    <a:pt x="362" y="96"/>
                  </a:lnTo>
                  <a:lnTo>
                    <a:pt x="356" y="84"/>
                  </a:lnTo>
                  <a:lnTo>
                    <a:pt x="350" y="74"/>
                  </a:lnTo>
                  <a:lnTo>
                    <a:pt x="342" y="62"/>
                  </a:lnTo>
                  <a:lnTo>
                    <a:pt x="334" y="52"/>
                  </a:lnTo>
                  <a:lnTo>
                    <a:pt x="324" y="44"/>
                  </a:lnTo>
                  <a:lnTo>
                    <a:pt x="314" y="34"/>
                  </a:lnTo>
                  <a:lnTo>
                    <a:pt x="304" y="26"/>
                  </a:lnTo>
                  <a:lnTo>
                    <a:pt x="292" y="18"/>
                  </a:lnTo>
                  <a:lnTo>
                    <a:pt x="280" y="12"/>
                  </a:lnTo>
                  <a:lnTo>
                    <a:pt x="268" y="4"/>
                  </a:lnTo>
                  <a:lnTo>
                    <a:pt x="254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01" name="Freeform 16"/>
            <p:cNvSpPr>
              <a:spLocks/>
            </p:cNvSpPr>
            <p:nvPr/>
          </p:nvSpPr>
          <p:spPr bwMode="auto">
            <a:xfrm>
              <a:off x="2218" y="874"/>
              <a:ext cx="62" cy="160"/>
            </a:xfrm>
            <a:custGeom>
              <a:avLst/>
              <a:gdLst>
                <a:gd name="T0" fmla="*/ 8 w 124"/>
                <a:gd name="T1" fmla="*/ 0 h 320"/>
                <a:gd name="T2" fmla="*/ 7 w 124"/>
                <a:gd name="T3" fmla="*/ 1 h 320"/>
                <a:gd name="T4" fmla="*/ 7 w 124"/>
                <a:gd name="T5" fmla="*/ 1 h 320"/>
                <a:gd name="T6" fmla="*/ 6 w 124"/>
                <a:gd name="T7" fmla="*/ 1 h 320"/>
                <a:gd name="T8" fmla="*/ 5 w 124"/>
                <a:gd name="T9" fmla="*/ 1 h 320"/>
                <a:gd name="T10" fmla="*/ 5 w 124"/>
                <a:gd name="T11" fmla="*/ 3 h 320"/>
                <a:gd name="T12" fmla="*/ 4 w 124"/>
                <a:gd name="T13" fmla="*/ 3 h 320"/>
                <a:gd name="T14" fmla="*/ 3 w 124"/>
                <a:gd name="T15" fmla="*/ 3 h 320"/>
                <a:gd name="T16" fmla="*/ 3 w 124"/>
                <a:gd name="T17" fmla="*/ 5 h 320"/>
                <a:gd name="T18" fmla="*/ 2 w 124"/>
                <a:gd name="T19" fmla="*/ 5 h 320"/>
                <a:gd name="T20" fmla="*/ 2 w 124"/>
                <a:gd name="T21" fmla="*/ 5 h 320"/>
                <a:gd name="T22" fmla="*/ 1 w 124"/>
                <a:gd name="T23" fmla="*/ 6 h 320"/>
                <a:gd name="T24" fmla="*/ 1 w 124"/>
                <a:gd name="T25" fmla="*/ 7 h 320"/>
                <a:gd name="T26" fmla="*/ 1 w 124"/>
                <a:gd name="T27" fmla="*/ 7 h 320"/>
                <a:gd name="T28" fmla="*/ 1 w 124"/>
                <a:gd name="T29" fmla="*/ 9 h 320"/>
                <a:gd name="T30" fmla="*/ 1 w 124"/>
                <a:gd name="T31" fmla="*/ 10 h 320"/>
                <a:gd name="T32" fmla="*/ 0 w 124"/>
                <a:gd name="T33" fmla="*/ 10 h 320"/>
                <a:gd name="T34" fmla="*/ 0 w 124"/>
                <a:gd name="T35" fmla="*/ 10 h 320"/>
                <a:gd name="T36" fmla="*/ 1 w 124"/>
                <a:gd name="T37" fmla="*/ 15 h 320"/>
                <a:gd name="T38" fmla="*/ 1 w 124"/>
                <a:gd name="T39" fmla="*/ 15 h 320"/>
                <a:gd name="T40" fmla="*/ 1 w 124"/>
                <a:gd name="T41" fmla="*/ 15 h 320"/>
                <a:gd name="T42" fmla="*/ 1 w 124"/>
                <a:gd name="T43" fmla="*/ 17 h 320"/>
                <a:gd name="T44" fmla="*/ 1 w 124"/>
                <a:gd name="T45" fmla="*/ 17 h 320"/>
                <a:gd name="T46" fmla="*/ 1 w 124"/>
                <a:gd name="T47" fmla="*/ 18 h 320"/>
                <a:gd name="T48" fmla="*/ 1 w 124"/>
                <a:gd name="T49" fmla="*/ 18 h 320"/>
                <a:gd name="T50" fmla="*/ 2 w 124"/>
                <a:gd name="T51" fmla="*/ 18 h 320"/>
                <a:gd name="T52" fmla="*/ 2 w 124"/>
                <a:gd name="T53" fmla="*/ 19 h 320"/>
                <a:gd name="T54" fmla="*/ 3 w 124"/>
                <a:gd name="T55" fmla="*/ 19 h 320"/>
                <a:gd name="T56" fmla="*/ 3 w 124"/>
                <a:gd name="T57" fmla="*/ 19 h 320"/>
                <a:gd name="T58" fmla="*/ 3 w 124"/>
                <a:gd name="T59" fmla="*/ 19 h 320"/>
                <a:gd name="T60" fmla="*/ 3 w 124"/>
                <a:gd name="T61" fmla="*/ 19 h 320"/>
                <a:gd name="T62" fmla="*/ 4 w 124"/>
                <a:gd name="T63" fmla="*/ 19 h 320"/>
                <a:gd name="T64" fmla="*/ 4 w 124"/>
                <a:gd name="T65" fmla="*/ 19 h 320"/>
                <a:gd name="T66" fmla="*/ 4 w 124"/>
                <a:gd name="T67" fmla="*/ 19 h 320"/>
                <a:gd name="T68" fmla="*/ 4 w 124"/>
                <a:gd name="T69" fmla="*/ 19 h 320"/>
                <a:gd name="T70" fmla="*/ 4 w 124"/>
                <a:gd name="T71" fmla="*/ 20 h 320"/>
                <a:gd name="T72" fmla="*/ 5 w 124"/>
                <a:gd name="T73" fmla="*/ 20 h 320"/>
                <a:gd name="T74" fmla="*/ 5 w 124"/>
                <a:gd name="T75" fmla="*/ 20 h 32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4"/>
                <a:gd name="T115" fmla="*/ 0 h 320"/>
                <a:gd name="T116" fmla="*/ 124 w 124"/>
                <a:gd name="T117" fmla="*/ 320 h 32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4" h="320">
                  <a:moveTo>
                    <a:pt x="124" y="0"/>
                  </a:moveTo>
                  <a:lnTo>
                    <a:pt x="112" y="6"/>
                  </a:lnTo>
                  <a:lnTo>
                    <a:pt x="100" y="12"/>
                  </a:lnTo>
                  <a:lnTo>
                    <a:pt x="88" y="20"/>
                  </a:lnTo>
                  <a:lnTo>
                    <a:pt x="76" y="28"/>
                  </a:lnTo>
                  <a:lnTo>
                    <a:pt x="66" y="36"/>
                  </a:lnTo>
                  <a:lnTo>
                    <a:pt x="56" y="44"/>
                  </a:lnTo>
                  <a:lnTo>
                    <a:pt x="46" y="54"/>
                  </a:lnTo>
                  <a:lnTo>
                    <a:pt x="38" y="66"/>
                  </a:lnTo>
                  <a:lnTo>
                    <a:pt x="30" y="76"/>
                  </a:lnTo>
                  <a:lnTo>
                    <a:pt x="22" y="88"/>
                  </a:lnTo>
                  <a:lnTo>
                    <a:pt x="16" y="100"/>
                  </a:lnTo>
                  <a:lnTo>
                    <a:pt x="12" y="112"/>
                  </a:lnTo>
                  <a:lnTo>
                    <a:pt x="8" y="124"/>
                  </a:lnTo>
                  <a:lnTo>
                    <a:pt x="4" y="138"/>
                  </a:lnTo>
                  <a:lnTo>
                    <a:pt x="2" y="150"/>
                  </a:lnTo>
                  <a:lnTo>
                    <a:pt x="0" y="164"/>
                  </a:lnTo>
                  <a:lnTo>
                    <a:pt x="2" y="240"/>
                  </a:lnTo>
                  <a:lnTo>
                    <a:pt x="2" y="248"/>
                  </a:lnTo>
                  <a:lnTo>
                    <a:pt x="4" y="254"/>
                  </a:lnTo>
                  <a:lnTo>
                    <a:pt x="6" y="262"/>
                  </a:lnTo>
                  <a:lnTo>
                    <a:pt x="8" y="268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22" y="286"/>
                  </a:lnTo>
                  <a:lnTo>
                    <a:pt x="28" y="290"/>
                  </a:lnTo>
                  <a:lnTo>
                    <a:pt x="34" y="296"/>
                  </a:lnTo>
                  <a:lnTo>
                    <a:pt x="38" y="296"/>
                  </a:lnTo>
                  <a:lnTo>
                    <a:pt x="42" y="298"/>
                  </a:lnTo>
                  <a:lnTo>
                    <a:pt x="46" y="298"/>
                  </a:lnTo>
                  <a:lnTo>
                    <a:pt x="50" y="298"/>
                  </a:lnTo>
                  <a:lnTo>
                    <a:pt x="54" y="296"/>
                  </a:lnTo>
                  <a:lnTo>
                    <a:pt x="56" y="296"/>
                  </a:lnTo>
                  <a:lnTo>
                    <a:pt x="58" y="302"/>
                  </a:lnTo>
                  <a:lnTo>
                    <a:pt x="62" y="310"/>
                  </a:lnTo>
                  <a:lnTo>
                    <a:pt x="68" y="316"/>
                  </a:lnTo>
                  <a:lnTo>
                    <a:pt x="74" y="32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02" name="Freeform 17"/>
            <p:cNvSpPr>
              <a:spLocks/>
            </p:cNvSpPr>
            <p:nvPr/>
          </p:nvSpPr>
          <p:spPr bwMode="auto">
            <a:xfrm>
              <a:off x="2267" y="775"/>
              <a:ext cx="134" cy="124"/>
            </a:xfrm>
            <a:custGeom>
              <a:avLst/>
              <a:gdLst>
                <a:gd name="T0" fmla="*/ 17 w 268"/>
                <a:gd name="T1" fmla="*/ 7 h 248"/>
                <a:gd name="T2" fmla="*/ 17 w 268"/>
                <a:gd name="T3" fmla="*/ 6 h 248"/>
                <a:gd name="T4" fmla="*/ 15 w 268"/>
                <a:gd name="T5" fmla="*/ 4 h 248"/>
                <a:gd name="T6" fmla="*/ 14 w 268"/>
                <a:gd name="T7" fmla="*/ 3 h 248"/>
                <a:gd name="T8" fmla="*/ 13 w 268"/>
                <a:gd name="T9" fmla="*/ 2 h 248"/>
                <a:gd name="T10" fmla="*/ 12 w 268"/>
                <a:gd name="T11" fmla="*/ 1 h 248"/>
                <a:gd name="T12" fmla="*/ 10 w 268"/>
                <a:gd name="T13" fmla="*/ 1 h 248"/>
                <a:gd name="T14" fmla="*/ 9 w 268"/>
                <a:gd name="T15" fmla="*/ 0 h 248"/>
                <a:gd name="T16" fmla="*/ 7 w 268"/>
                <a:gd name="T17" fmla="*/ 0 h 248"/>
                <a:gd name="T18" fmla="*/ 5 w 268"/>
                <a:gd name="T19" fmla="*/ 1 h 248"/>
                <a:gd name="T20" fmla="*/ 4 w 268"/>
                <a:gd name="T21" fmla="*/ 1 h 248"/>
                <a:gd name="T22" fmla="*/ 3 w 268"/>
                <a:gd name="T23" fmla="*/ 2 h 248"/>
                <a:gd name="T24" fmla="*/ 2 w 268"/>
                <a:gd name="T25" fmla="*/ 3 h 248"/>
                <a:gd name="T26" fmla="*/ 1 w 268"/>
                <a:gd name="T27" fmla="*/ 4 h 248"/>
                <a:gd name="T28" fmla="*/ 1 w 268"/>
                <a:gd name="T29" fmla="*/ 6 h 248"/>
                <a:gd name="T30" fmla="*/ 1 w 268"/>
                <a:gd name="T31" fmla="*/ 7 h 248"/>
                <a:gd name="T32" fmla="*/ 1 w 268"/>
                <a:gd name="T33" fmla="*/ 9 h 248"/>
                <a:gd name="T34" fmla="*/ 1 w 268"/>
                <a:gd name="T35" fmla="*/ 10 h 248"/>
                <a:gd name="T36" fmla="*/ 1 w 268"/>
                <a:gd name="T37" fmla="*/ 12 h 248"/>
                <a:gd name="T38" fmla="*/ 2 w 268"/>
                <a:gd name="T39" fmla="*/ 13 h 248"/>
                <a:gd name="T40" fmla="*/ 3 w 268"/>
                <a:gd name="T41" fmla="*/ 14 h 248"/>
                <a:gd name="T42" fmla="*/ 4 w 268"/>
                <a:gd name="T43" fmla="*/ 15 h 248"/>
                <a:gd name="T44" fmla="*/ 5 w 268"/>
                <a:gd name="T45" fmla="*/ 16 h 248"/>
                <a:gd name="T46" fmla="*/ 7 w 268"/>
                <a:gd name="T47" fmla="*/ 16 h 248"/>
                <a:gd name="T48" fmla="*/ 9 w 268"/>
                <a:gd name="T49" fmla="*/ 16 h 248"/>
                <a:gd name="T50" fmla="*/ 10 w 268"/>
                <a:gd name="T51" fmla="*/ 16 h 248"/>
                <a:gd name="T52" fmla="*/ 12 w 268"/>
                <a:gd name="T53" fmla="*/ 15 h 248"/>
                <a:gd name="T54" fmla="*/ 13 w 268"/>
                <a:gd name="T55" fmla="*/ 14 h 248"/>
                <a:gd name="T56" fmla="*/ 14 w 268"/>
                <a:gd name="T57" fmla="*/ 13 h 248"/>
                <a:gd name="T58" fmla="*/ 15 w 268"/>
                <a:gd name="T59" fmla="*/ 12 h 248"/>
                <a:gd name="T60" fmla="*/ 17 w 268"/>
                <a:gd name="T61" fmla="*/ 10 h 248"/>
                <a:gd name="T62" fmla="*/ 17 w 268"/>
                <a:gd name="T63" fmla="*/ 9 h 2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68"/>
                <a:gd name="T97" fmla="*/ 0 h 248"/>
                <a:gd name="T98" fmla="*/ 268 w 268"/>
                <a:gd name="T99" fmla="*/ 248 h 2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68" h="248">
                  <a:moveTo>
                    <a:pt x="268" y="124"/>
                  </a:moveTo>
                  <a:lnTo>
                    <a:pt x="268" y="110"/>
                  </a:lnTo>
                  <a:lnTo>
                    <a:pt x="266" y="98"/>
                  </a:lnTo>
                  <a:lnTo>
                    <a:pt x="262" y="86"/>
                  </a:lnTo>
                  <a:lnTo>
                    <a:pt x="258" y="76"/>
                  </a:lnTo>
                  <a:lnTo>
                    <a:pt x="252" y="64"/>
                  </a:lnTo>
                  <a:lnTo>
                    <a:pt x="246" y="54"/>
                  </a:lnTo>
                  <a:lnTo>
                    <a:pt x="238" y="44"/>
                  </a:lnTo>
                  <a:lnTo>
                    <a:pt x="230" y="36"/>
                  </a:lnTo>
                  <a:lnTo>
                    <a:pt x="220" y="28"/>
                  </a:lnTo>
                  <a:lnTo>
                    <a:pt x="210" y="20"/>
                  </a:lnTo>
                  <a:lnTo>
                    <a:pt x="198" y="14"/>
                  </a:lnTo>
                  <a:lnTo>
                    <a:pt x="186" y="10"/>
                  </a:lnTo>
                  <a:lnTo>
                    <a:pt x="174" y="4"/>
                  </a:lnTo>
                  <a:lnTo>
                    <a:pt x="162" y="2"/>
                  </a:lnTo>
                  <a:lnTo>
                    <a:pt x="148" y="0"/>
                  </a:lnTo>
                  <a:lnTo>
                    <a:pt x="134" y="0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4" y="4"/>
                  </a:lnTo>
                  <a:lnTo>
                    <a:pt x="82" y="10"/>
                  </a:lnTo>
                  <a:lnTo>
                    <a:pt x="70" y="14"/>
                  </a:lnTo>
                  <a:lnTo>
                    <a:pt x="60" y="20"/>
                  </a:lnTo>
                  <a:lnTo>
                    <a:pt x="50" y="28"/>
                  </a:lnTo>
                  <a:lnTo>
                    <a:pt x="40" y="36"/>
                  </a:lnTo>
                  <a:lnTo>
                    <a:pt x="32" y="44"/>
                  </a:lnTo>
                  <a:lnTo>
                    <a:pt x="24" y="54"/>
                  </a:lnTo>
                  <a:lnTo>
                    <a:pt x="16" y="64"/>
                  </a:lnTo>
                  <a:lnTo>
                    <a:pt x="12" y="76"/>
                  </a:lnTo>
                  <a:lnTo>
                    <a:pt x="6" y="86"/>
                  </a:lnTo>
                  <a:lnTo>
                    <a:pt x="4" y="98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2" y="136"/>
                  </a:lnTo>
                  <a:lnTo>
                    <a:pt x="4" y="148"/>
                  </a:lnTo>
                  <a:lnTo>
                    <a:pt x="6" y="160"/>
                  </a:lnTo>
                  <a:lnTo>
                    <a:pt x="12" y="172"/>
                  </a:lnTo>
                  <a:lnTo>
                    <a:pt x="16" y="182"/>
                  </a:lnTo>
                  <a:lnTo>
                    <a:pt x="24" y="192"/>
                  </a:lnTo>
                  <a:lnTo>
                    <a:pt x="32" y="202"/>
                  </a:lnTo>
                  <a:lnTo>
                    <a:pt x="40" y="212"/>
                  </a:lnTo>
                  <a:lnTo>
                    <a:pt x="50" y="220"/>
                  </a:lnTo>
                  <a:lnTo>
                    <a:pt x="60" y="226"/>
                  </a:lnTo>
                  <a:lnTo>
                    <a:pt x="70" y="232"/>
                  </a:lnTo>
                  <a:lnTo>
                    <a:pt x="82" y="238"/>
                  </a:lnTo>
                  <a:lnTo>
                    <a:pt x="94" y="242"/>
                  </a:lnTo>
                  <a:lnTo>
                    <a:pt x="108" y="246"/>
                  </a:lnTo>
                  <a:lnTo>
                    <a:pt x="120" y="246"/>
                  </a:lnTo>
                  <a:lnTo>
                    <a:pt x="134" y="248"/>
                  </a:lnTo>
                  <a:lnTo>
                    <a:pt x="148" y="246"/>
                  </a:lnTo>
                  <a:lnTo>
                    <a:pt x="162" y="246"/>
                  </a:lnTo>
                  <a:lnTo>
                    <a:pt x="174" y="242"/>
                  </a:lnTo>
                  <a:lnTo>
                    <a:pt x="186" y="238"/>
                  </a:lnTo>
                  <a:lnTo>
                    <a:pt x="198" y="232"/>
                  </a:lnTo>
                  <a:lnTo>
                    <a:pt x="210" y="226"/>
                  </a:lnTo>
                  <a:lnTo>
                    <a:pt x="220" y="220"/>
                  </a:lnTo>
                  <a:lnTo>
                    <a:pt x="230" y="212"/>
                  </a:lnTo>
                  <a:lnTo>
                    <a:pt x="238" y="202"/>
                  </a:lnTo>
                  <a:lnTo>
                    <a:pt x="246" y="192"/>
                  </a:lnTo>
                  <a:lnTo>
                    <a:pt x="252" y="182"/>
                  </a:lnTo>
                  <a:lnTo>
                    <a:pt x="258" y="172"/>
                  </a:lnTo>
                  <a:lnTo>
                    <a:pt x="262" y="160"/>
                  </a:lnTo>
                  <a:lnTo>
                    <a:pt x="266" y="148"/>
                  </a:lnTo>
                  <a:lnTo>
                    <a:pt x="268" y="136"/>
                  </a:lnTo>
                  <a:lnTo>
                    <a:pt x="268" y="124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03" name="Freeform 18"/>
            <p:cNvSpPr>
              <a:spLocks/>
            </p:cNvSpPr>
            <p:nvPr/>
          </p:nvSpPr>
          <p:spPr bwMode="auto">
            <a:xfrm>
              <a:off x="2239" y="904"/>
              <a:ext cx="28" cy="118"/>
            </a:xfrm>
            <a:custGeom>
              <a:avLst/>
              <a:gdLst>
                <a:gd name="T0" fmla="*/ 1 w 56"/>
                <a:gd name="T1" fmla="*/ 15 h 236"/>
                <a:gd name="T2" fmla="*/ 1 w 56"/>
                <a:gd name="T3" fmla="*/ 14 h 236"/>
                <a:gd name="T4" fmla="*/ 1 w 56"/>
                <a:gd name="T5" fmla="*/ 13 h 236"/>
                <a:gd name="T6" fmla="*/ 1 w 56"/>
                <a:gd name="T7" fmla="*/ 12 h 236"/>
                <a:gd name="T8" fmla="*/ 1 w 56"/>
                <a:gd name="T9" fmla="*/ 11 h 236"/>
                <a:gd name="T10" fmla="*/ 0 w 56"/>
                <a:gd name="T11" fmla="*/ 10 h 236"/>
                <a:gd name="T12" fmla="*/ 0 w 56"/>
                <a:gd name="T13" fmla="*/ 9 h 236"/>
                <a:gd name="T14" fmla="*/ 1 w 56"/>
                <a:gd name="T15" fmla="*/ 8 h 236"/>
                <a:gd name="T16" fmla="*/ 1 w 56"/>
                <a:gd name="T17" fmla="*/ 7 h 236"/>
                <a:gd name="T18" fmla="*/ 1 w 56"/>
                <a:gd name="T19" fmla="*/ 7 h 236"/>
                <a:gd name="T20" fmla="*/ 1 w 56"/>
                <a:gd name="T21" fmla="*/ 6 h 236"/>
                <a:gd name="T22" fmla="*/ 1 w 56"/>
                <a:gd name="T23" fmla="*/ 5 h 236"/>
                <a:gd name="T24" fmla="*/ 2 w 56"/>
                <a:gd name="T25" fmla="*/ 4 h 236"/>
                <a:gd name="T26" fmla="*/ 2 w 56"/>
                <a:gd name="T27" fmla="*/ 3 h 236"/>
                <a:gd name="T28" fmla="*/ 3 w 56"/>
                <a:gd name="T29" fmla="*/ 2 h 236"/>
                <a:gd name="T30" fmla="*/ 3 w 56"/>
                <a:gd name="T31" fmla="*/ 1 h 236"/>
                <a:gd name="T32" fmla="*/ 4 w 56"/>
                <a:gd name="T33" fmla="*/ 0 h 2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6"/>
                <a:gd name="T52" fmla="*/ 0 h 236"/>
                <a:gd name="T53" fmla="*/ 56 w 56"/>
                <a:gd name="T54" fmla="*/ 236 h 2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6" h="236">
                  <a:moveTo>
                    <a:pt x="14" y="236"/>
                  </a:moveTo>
                  <a:lnTo>
                    <a:pt x="10" y="220"/>
                  </a:lnTo>
                  <a:lnTo>
                    <a:pt x="6" y="204"/>
                  </a:lnTo>
                  <a:lnTo>
                    <a:pt x="4" y="188"/>
                  </a:lnTo>
                  <a:lnTo>
                    <a:pt x="2" y="174"/>
                  </a:lnTo>
                  <a:lnTo>
                    <a:pt x="0" y="158"/>
                  </a:lnTo>
                  <a:lnTo>
                    <a:pt x="0" y="142"/>
                  </a:lnTo>
                  <a:lnTo>
                    <a:pt x="2" y="128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0" y="84"/>
                  </a:lnTo>
                  <a:lnTo>
                    <a:pt x="16" y="70"/>
                  </a:lnTo>
                  <a:lnTo>
                    <a:pt x="22" y="56"/>
                  </a:lnTo>
                  <a:lnTo>
                    <a:pt x="30" y="42"/>
                  </a:lnTo>
                  <a:lnTo>
                    <a:pt x="38" y="28"/>
                  </a:lnTo>
                  <a:lnTo>
                    <a:pt x="46" y="14"/>
                  </a:lnTo>
                  <a:lnTo>
                    <a:pt x="56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04" name="Freeform 19"/>
            <p:cNvSpPr>
              <a:spLocks/>
            </p:cNvSpPr>
            <p:nvPr/>
          </p:nvSpPr>
          <p:spPr bwMode="auto">
            <a:xfrm>
              <a:off x="2395" y="926"/>
              <a:ext cx="15" cy="124"/>
            </a:xfrm>
            <a:custGeom>
              <a:avLst/>
              <a:gdLst>
                <a:gd name="T0" fmla="*/ 2 w 30"/>
                <a:gd name="T1" fmla="*/ 16 h 248"/>
                <a:gd name="T2" fmla="*/ 2 w 30"/>
                <a:gd name="T3" fmla="*/ 15 h 248"/>
                <a:gd name="T4" fmla="*/ 2 w 30"/>
                <a:gd name="T5" fmla="*/ 14 h 248"/>
                <a:gd name="T6" fmla="*/ 2 w 30"/>
                <a:gd name="T7" fmla="*/ 13 h 248"/>
                <a:gd name="T8" fmla="*/ 2 w 30"/>
                <a:gd name="T9" fmla="*/ 12 h 248"/>
                <a:gd name="T10" fmla="*/ 2 w 30"/>
                <a:gd name="T11" fmla="*/ 11 h 248"/>
                <a:gd name="T12" fmla="*/ 2 w 30"/>
                <a:gd name="T13" fmla="*/ 10 h 248"/>
                <a:gd name="T14" fmla="*/ 2 w 30"/>
                <a:gd name="T15" fmla="*/ 9 h 248"/>
                <a:gd name="T16" fmla="*/ 2 w 30"/>
                <a:gd name="T17" fmla="*/ 8 h 248"/>
                <a:gd name="T18" fmla="*/ 2 w 30"/>
                <a:gd name="T19" fmla="*/ 7 h 248"/>
                <a:gd name="T20" fmla="*/ 2 w 30"/>
                <a:gd name="T21" fmla="*/ 6 h 248"/>
                <a:gd name="T22" fmla="*/ 2 w 30"/>
                <a:gd name="T23" fmla="*/ 5 h 248"/>
                <a:gd name="T24" fmla="*/ 2 w 30"/>
                <a:gd name="T25" fmla="*/ 4 h 248"/>
                <a:gd name="T26" fmla="*/ 1 w 30"/>
                <a:gd name="T27" fmla="*/ 3 h 248"/>
                <a:gd name="T28" fmla="*/ 1 w 30"/>
                <a:gd name="T29" fmla="*/ 2 h 248"/>
                <a:gd name="T30" fmla="*/ 1 w 30"/>
                <a:gd name="T31" fmla="*/ 1 h 248"/>
                <a:gd name="T32" fmla="*/ 0 w 30"/>
                <a:gd name="T33" fmla="*/ 0 h 2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0"/>
                <a:gd name="T52" fmla="*/ 0 h 248"/>
                <a:gd name="T53" fmla="*/ 30 w 30"/>
                <a:gd name="T54" fmla="*/ 248 h 24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0" h="248">
                  <a:moveTo>
                    <a:pt x="20" y="248"/>
                  </a:moveTo>
                  <a:lnTo>
                    <a:pt x="24" y="232"/>
                  </a:lnTo>
                  <a:lnTo>
                    <a:pt x="26" y="216"/>
                  </a:lnTo>
                  <a:lnTo>
                    <a:pt x="28" y="200"/>
                  </a:lnTo>
                  <a:lnTo>
                    <a:pt x="30" y="186"/>
                  </a:lnTo>
                  <a:lnTo>
                    <a:pt x="30" y="170"/>
                  </a:lnTo>
                  <a:lnTo>
                    <a:pt x="30" y="154"/>
                  </a:lnTo>
                  <a:lnTo>
                    <a:pt x="30" y="138"/>
                  </a:lnTo>
                  <a:lnTo>
                    <a:pt x="28" y="122"/>
                  </a:lnTo>
                  <a:lnTo>
                    <a:pt x="28" y="108"/>
                  </a:lnTo>
                  <a:lnTo>
                    <a:pt x="26" y="92"/>
                  </a:lnTo>
                  <a:lnTo>
                    <a:pt x="22" y="76"/>
                  </a:lnTo>
                  <a:lnTo>
                    <a:pt x="20" y="60"/>
                  </a:lnTo>
                  <a:lnTo>
                    <a:pt x="16" y="46"/>
                  </a:lnTo>
                  <a:lnTo>
                    <a:pt x="12" y="30"/>
                  </a:lnTo>
                  <a:lnTo>
                    <a:pt x="6" y="1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05" name="Freeform 20"/>
            <p:cNvSpPr>
              <a:spLocks/>
            </p:cNvSpPr>
            <p:nvPr/>
          </p:nvSpPr>
          <p:spPr bwMode="auto">
            <a:xfrm>
              <a:off x="2281" y="873"/>
              <a:ext cx="101" cy="25"/>
            </a:xfrm>
            <a:custGeom>
              <a:avLst/>
              <a:gdLst>
                <a:gd name="T0" fmla="*/ 0 w 202"/>
                <a:gd name="T1" fmla="*/ 0 h 50"/>
                <a:gd name="T2" fmla="*/ 1 w 202"/>
                <a:gd name="T3" fmla="*/ 1 h 50"/>
                <a:gd name="T4" fmla="*/ 2 w 202"/>
                <a:gd name="T5" fmla="*/ 2 h 50"/>
                <a:gd name="T6" fmla="*/ 2 w 202"/>
                <a:gd name="T7" fmla="*/ 2 h 50"/>
                <a:gd name="T8" fmla="*/ 3 w 202"/>
                <a:gd name="T9" fmla="*/ 2 h 50"/>
                <a:gd name="T10" fmla="*/ 3 w 202"/>
                <a:gd name="T11" fmla="*/ 3 h 50"/>
                <a:gd name="T12" fmla="*/ 3 w 202"/>
                <a:gd name="T13" fmla="*/ 3 h 50"/>
                <a:gd name="T14" fmla="*/ 5 w 202"/>
                <a:gd name="T15" fmla="*/ 3 h 50"/>
                <a:gd name="T16" fmla="*/ 6 w 202"/>
                <a:gd name="T17" fmla="*/ 3 h 50"/>
                <a:gd name="T18" fmla="*/ 6 w 202"/>
                <a:gd name="T19" fmla="*/ 3 h 50"/>
                <a:gd name="T20" fmla="*/ 7 w 202"/>
                <a:gd name="T21" fmla="*/ 3 h 50"/>
                <a:gd name="T22" fmla="*/ 7 w 202"/>
                <a:gd name="T23" fmla="*/ 3 h 50"/>
                <a:gd name="T24" fmla="*/ 9 w 202"/>
                <a:gd name="T25" fmla="*/ 3 h 50"/>
                <a:gd name="T26" fmla="*/ 10 w 202"/>
                <a:gd name="T27" fmla="*/ 3 h 50"/>
                <a:gd name="T28" fmla="*/ 11 w 202"/>
                <a:gd name="T29" fmla="*/ 3 h 50"/>
                <a:gd name="T30" fmla="*/ 11 w 202"/>
                <a:gd name="T31" fmla="*/ 2 h 50"/>
                <a:gd name="T32" fmla="*/ 12 w 202"/>
                <a:gd name="T33" fmla="*/ 2 h 50"/>
                <a:gd name="T34" fmla="*/ 13 w 202"/>
                <a:gd name="T35" fmla="*/ 2 h 50"/>
                <a:gd name="T36" fmla="*/ 13 w 202"/>
                <a:gd name="T37" fmla="*/ 1 h 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2"/>
                <a:gd name="T58" fmla="*/ 0 h 50"/>
                <a:gd name="T59" fmla="*/ 202 w 202"/>
                <a:gd name="T60" fmla="*/ 50 h 5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2" h="50">
                  <a:moveTo>
                    <a:pt x="0" y="0"/>
                  </a:moveTo>
                  <a:lnTo>
                    <a:pt x="8" y="10"/>
                  </a:lnTo>
                  <a:lnTo>
                    <a:pt x="18" y="18"/>
                  </a:lnTo>
                  <a:lnTo>
                    <a:pt x="28" y="26"/>
                  </a:lnTo>
                  <a:lnTo>
                    <a:pt x="40" y="32"/>
                  </a:lnTo>
                  <a:lnTo>
                    <a:pt x="50" y="38"/>
                  </a:lnTo>
                  <a:lnTo>
                    <a:pt x="62" y="42"/>
                  </a:lnTo>
                  <a:lnTo>
                    <a:pt x="76" y="46"/>
                  </a:lnTo>
                  <a:lnTo>
                    <a:pt x="88" y="48"/>
                  </a:lnTo>
                  <a:lnTo>
                    <a:pt x="100" y="50"/>
                  </a:lnTo>
                  <a:lnTo>
                    <a:pt x="114" y="50"/>
                  </a:lnTo>
                  <a:lnTo>
                    <a:pt x="126" y="48"/>
                  </a:lnTo>
                  <a:lnTo>
                    <a:pt x="140" y="46"/>
                  </a:lnTo>
                  <a:lnTo>
                    <a:pt x="152" y="42"/>
                  </a:lnTo>
                  <a:lnTo>
                    <a:pt x="164" y="38"/>
                  </a:lnTo>
                  <a:lnTo>
                    <a:pt x="176" y="32"/>
                  </a:lnTo>
                  <a:lnTo>
                    <a:pt x="188" y="24"/>
                  </a:lnTo>
                  <a:lnTo>
                    <a:pt x="194" y="18"/>
                  </a:lnTo>
                  <a:lnTo>
                    <a:pt x="202" y="12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806" name="Freeform 21"/>
            <p:cNvSpPr>
              <a:spLocks/>
            </p:cNvSpPr>
            <p:nvPr/>
          </p:nvSpPr>
          <p:spPr bwMode="auto">
            <a:xfrm>
              <a:off x="2218" y="775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9980614" y="3786188"/>
            <a:ext cx="358775" cy="457200"/>
            <a:chOff x="2218" y="771"/>
            <a:chExt cx="226" cy="288"/>
          </a:xfrm>
        </p:grpSpPr>
        <p:sp>
          <p:nvSpPr>
            <p:cNvPr id="27791" name="Freeform 23"/>
            <p:cNvSpPr>
              <a:spLocks/>
            </p:cNvSpPr>
            <p:nvPr/>
          </p:nvSpPr>
          <p:spPr bwMode="auto">
            <a:xfrm>
              <a:off x="2218" y="771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gradFill rotWithShape="1">
              <a:gsLst>
                <a:gs pos="0">
                  <a:srgbClr val="66CCFF"/>
                </a:gs>
                <a:gs pos="100000">
                  <a:srgbClr val="4E9BC2"/>
                </a:gs>
              </a:gsLst>
              <a:path path="rect">
                <a:fillToRect l="50000" t="50000" r="50000" b="50000"/>
              </a:path>
            </a:gradFill>
            <a:ln w="25400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92" name="Freeform 24"/>
            <p:cNvSpPr>
              <a:spLocks/>
            </p:cNvSpPr>
            <p:nvPr/>
          </p:nvSpPr>
          <p:spPr bwMode="auto">
            <a:xfrm>
              <a:off x="2255" y="881"/>
              <a:ext cx="189" cy="178"/>
            </a:xfrm>
            <a:custGeom>
              <a:avLst/>
              <a:gdLst>
                <a:gd name="T0" fmla="*/ 0 w 378"/>
                <a:gd name="T1" fmla="*/ 20 h 356"/>
                <a:gd name="T2" fmla="*/ 1 w 378"/>
                <a:gd name="T3" fmla="*/ 20 h 356"/>
                <a:gd name="T4" fmla="*/ 3 w 378"/>
                <a:gd name="T5" fmla="*/ 21 h 356"/>
                <a:gd name="T6" fmla="*/ 6 w 378"/>
                <a:gd name="T7" fmla="*/ 21 h 356"/>
                <a:gd name="T8" fmla="*/ 6 w 378"/>
                <a:gd name="T9" fmla="*/ 22 h 356"/>
                <a:gd name="T10" fmla="*/ 9 w 378"/>
                <a:gd name="T11" fmla="*/ 22 h 356"/>
                <a:gd name="T12" fmla="*/ 11 w 378"/>
                <a:gd name="T13" fmla="*/ 22 h 356"/>
                <a:gd name="T14" fmla="*/ 12 w 378"/>
                <a:gd name="T15" fmla="*/ 22 h 356"/>
                <a:gd name="T16" fmla="*/ 14 w 378"/>
                <a:gd name="T17" fmla="*/ 22 h 356"/>
                <a:gd name="T18" fmla="*/ 14 w 378"/>
                <a:gd name="T19" fmla="*/ 22 h 356"/>
                <a:gd name="T20" fmla="*/ 15 w 378"/>
                <a:gd name="T21" fmla="*/ 22 h 356"/>
                <a:gd name="T22" fmla="*/ 16 w 378"/>
                <a:gd name="T23" fmla="*/ 22 h 356"/>
                <a:gd name="T24" fmla="*/ 17 w 378"/>
                <a:gd name="T25" fmla="*/ 22 h 356"/>
                <a:gd name="T26" fmla="*/ 18 w 378"/>
                <a:gd name="T27" fmla="*/ 22 h 356"/>
                <a:gd name="T28" fmla="*/ 18 w 378"/>
                <a:gd name="T29" fmla="*/ 22 h 356"/>
                <a:gd name="T30" fmla="*/ 19 w 378"/>
                <a:gd name="T31" fmla="*/ 22 h 356"/>
                <a:gd name="T32" fmla="*/ 19 w 378"/>
                <a:gd name="T33" fmla="*/ 22 h 356"/>
                <a:gd name="T34" fmla="*/ 20 w 378"/>
                <a:gd name="T35" fmla="*/ 22 h 356"/>
                <a:gd name="T36" fmla="*/ 20 w 378"/>
                <a:gd name="T37" fmla="*/ 22 h 356"/>
                <a:gd name="T38" fmla="*/ 20 w 378"/>
                <a:gd name="T39" fmla="*/ 22 h 356"/>
                <a:gd name="T40" fmla="*/ 20 w 378"/>
                <a:gd name="T41" fmla="*/ 22 h 356"/>
                <a:gd name="T42" fmla="*/ 21 w 378"/>
                <a:gd name="T43" fmla="*/ 22 h 356"/>
                <a:gd name="T44" fmla="*/ 21 w 378"/>
                <a:gd name="T45" fmla="*/ 22 h 356"/>
                <a:gd name="T46" fmla="*/ 21 w 378"/>
                <a:gd name="T47" fmla="*/ 22 h 356"/>
                <a:gd name="T48" fmla="*/ 22 w 378"/>
                <a:gd name="T49" fmla="*/ 22 h 356"/>
                <a:gd name="T50" fmla="*/ 22 w 378"/>
                <a:gd name="T51" fmla="*/ 21 h 356"/>
                <a:gd name="T52" fmla="*/ 22 w 378"/>
                <a:gd name="T53" fmla="*/ 21 h 356"/>
                <a:gd name="T54" fmla="*/ 23 w 378"/>
                <a:gd name="T55" fmla="*/ 21 h 356"/>
                <a:gd name="T56" fmla="*/ 23 w 378"/>
                <a:gd name="T57" fmla="*/ 20 h 356"/>
                <a:gd name="T58" fmla="*/ 24 w 378"/>
                <a:gd name="T59" fmla="*/ 20 h 356"/>
                <a:gd name="T60" fmla="*/ 24 w 378"/>
                <a:gd name="T61" fmla="*/ 19 h 356"/>
                <a:gd name="T62" fmla="*/ 24 w 378"/>
                <a:gd name="T63" fmla="*/ 19 h 356"/>
                <a:gd name="T64" fmla="*/ 24 w 378"/>
                <a:gd name="T65" fmla="*/ 19 h 356"/>
                <a:gd name="T66" fmla="*/ 24 w 378"/>
                <a:gd name="T67" fmla="*/ 10 h 356"/>
                <a:gd name="T68" fmla="*/ 24 w 378"/>
                <a:gd name="T69" fmla="*/ 10 h 356"/>
                <a:gd name="T70" fmla="*/ 24 w 378"/>
                <a:gd name="T71" fmla="*/ 9 h 356"/>
                <a:gd name="T72" fmla="*/ 24 w 378"/>
                <a:gd name="T73" fmla="*/ 7 h 356"/>
                <a:gd name="T74" fmla="*/ 23 w 378"/>
                <a:gd name="T75" fmla="*/ 6 h 356"/>
                <a:gd name="T76" fmla="*/ 23 w 378"/>
                <a:gd name="T77" fmla="*/ 6 h 356"/>
                <a:gd name="T78" fmla="*/ 23 w 378"/>
                <a:gd name="T79" fmla="*/ 6 h 356"/>
                <a:gd name="T80" fmla="*/ 22 w 378"/>
                <a:gd name="T81" fmla="*/ 5 h 356"/>
                <a:gd name="T82" fmla="*/ 22 w 378"/>
                <a:gd name="T83" fmla="*/ 3 h 356"/>
                <a:gd name="T84" fmla="*/ 21 w 378"/>
                <a:gd name="T85" fmla="*/ 3 h 356"/>
                <a:gd name="T86" fmla="*/ 21 w 378"/>
                <a:gd name="T87" fmla="*/ 3 h 356"/>
                <a:gd name="T88" fmla="*/ 20 w 378"/>
                <a:gd name="T89" fmla="*/ 3 h 356"/>
                <a:gd name="T90" fmla="*/ 19 w 378"/>
                <a:gd name="T91" fmla="*/ 1 h 356"/>
                <a:gd name="T92" fmla="*/ 19 w 378"/>
                <a:gd name="T93" fmla="*/ 1 h 356"/>
                <a:gd name="T94" fmla="*/ 18 w 378"/>
                <a:gd name="T95" fmla="*/ 1 h 356"/>
                <a:gd name="T96" fmla="*/ 17 w 378"/>
                <a:gd name="T97" fmla="*/ 1 h 356"/>
                <a:gd name="T98" fmla="*/ 15 w 378"/>
                <a:gd name="T99" fmla="*/ 0 h 35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8"/>
                <a:gd name="T151" fmla="*/ 0 h 356"/>
                <a:gd name="T152" fmla="*/ 378 w 378"/>
                <a:gd name="T153" fmla="*/ 356 h 35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8" h="356">
                  <a:moveTo>
                    <a:pt x="0" y="306"/>
                  </a:moveTo>
                  <a:lnTo>
                    <a:pt x="26" y="318"/>
                  </a:lnTo>
                  <a:lnTo>
                    <a:pt x="54" y="328"/>
                  </a:lnTo>
                  <a:lnTo>
                    <a:pt x="82" y="336"/>
                  </a:lnTo>
                  <a:lnTo>
                    <a:pt x="110" y="344"/>
                  </a:lnTo>
                  <a:lnTo>
                    <a:pt x="140" y="350"/>
                  </a:lnTo>
                  <a:lnTo>
                    <a:pt x="168" y="354"/>
                  </a:lnTo>
                  <a:lnTo>
                    <a:pt x="198" y="356"/>
                  </a:lnTo>
                  <a:lnTo>
                    <a:pt x="228" y="356"/>
                  </a:lnTo>
                  <a:lnTo>
                    <a:pt x="236" y="356"/>
                  </a:lnTo>
                  <a:lnTo>
                    <a:pt x="246" y="354"/>
                  </a:lnTo>
                  <a:lnTo>
                    <a:pt x="256" y="354"/>
                  </a:lnTo>
                  <a:lnTo>
                    <a:pt x="264" y="352"/>
                  </a:lnTo>
                  <a:lnTo>
                    <a:pt x="274" y="348"/>
                  </a:lnTo>
                  <a:lnTo>
                    <a:pt x="284" y="346"/>
                  </a:lnTo>
                  <a:lnTo>
                    <a:pt x="300" y="338"/>
                  </a:lnTo>
                  <a:lnTo>
                    <a:pt x="304" y="340"/>
                  </a:lnTo>
                  <a:lnTo>
                    <a:pt x="306" y="342"/>
                  </a:lnTo>
                  <a:lnTo>
                    <a:pt x="310" y="344"/>
                  </a:lnTo>
                  <a:lnTo>
                    <a:pt x="314" y="344"/>
                  </a:lnTo>
                  <a:lnTo>
                    <a:pt x="318" y="344"/>
                  </a:lnTo>
                  <a:lnTo>
                    <a:pt x="322" y="344"/>
                  </a:lnTo>
                  <a:lnTo>
                    <a:pt x="326" y="344"/>
                  </a:lnTo>
                  <a:lnTo>
                    <a:pt x="330" y="342"/>
                  </a:lnTo>
                  <a:lnTo>
                    <a:pt x="338" y="338"/>
                  </a:lnTo>
                  <a:lnTo>
                    <a:pt x="344" y="334"/>
                  </a:lnTo>
                  <a:lnTo>
                    <a:pt x="352" y="328"/>
                  </a:lnTo>
                  <a:lnTo>
                    <a:pt x="358" y="322"/>
                  </a:lnTo>
                  <a:lnTo>
                    <a:pt x="364" y="316"/>
                  </a:lnTo>
                  <a:lnTo>
                    <a:pt x="370" y="310"/>
                  </a:lnTo>
                  <a:lnTo>
                    <a:pt x="374" y="302"/>
                  </a:lnTo>
                  <a:lnTo>
                    <a:pt x="378" y="296"/>
                  </a:lnTo>
                  <a:lnTo>
                    <a:pt x="378" y="160"/>
                  </a:lnTo>
                  <a:lnTo>
                    <a:pt x="378" y="146"/>
                  </a:lnTo>
                  <a:lnTo>
                    <a:pt x="376" y="134"/>
                  </a:lnTo>
                  <a:lnTo>
                    <a:pt x="372" y="120"/>
                  </a:lnTo>
                  <a:lnTo>
                    <a:pt x="368" y="108"/>
                  </a:lnTo>
                  <a:lnTo>
                    <a:pt x="362" y="96"/>
                  </a:lnTo>
                  <a:lnTo>
                    <a:pt x="356" y="84"/>
                  </a:lnTo>
                  <a:lnTo>
                    <a:pt x="350" y="74"/>
                  </a:lnTo>
                  <a:lnTo>
                    <a:pt x="342" y="62"/>
                  </a:lnTo>
                  <a:lnTo>
                    <a:pt x="334" y="52"/>
                  </a:lnTo>
                  <a:lnTo>
                    <a:pt x="324" y="44"/>
                  </a:lnTo>
                  <a:lnTo>
                    <a:pt x="314" y="34"/>
                  </a:lnTo>
                  <a:lnTo>
                    <a:pt x="304" y="26"/>
                  </a:lnTo>
                  <a:lnTo>
                    <a:pt x="292" y="18"/>
                  </a:lnTo>
                  <a:lnTo>
                    <a:pt x="280" y="12"/>
                  </a:lnTo>
                  <a:lnTo>
                    <a:pt x="268" y="4"/>
                  </a:lnTo>
                  <a:lnTo>
                    <a:pt x="254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93" name="Freeform 25"/>
            <p:cNvSpPr>
              <a:spLocks/>
            </p:cNvSpPr>
            <p:nvPr/>
          </p:nvSpPr>
          <p:spPr bwMode="auto">
            <a:xfrm>
              <a:off x="2218" y="874"/>
              <a:ext cx="62" cy="160"/>
            </a:xfrm>
            <a:custGeom>
              <a:avLst/>
              <a:gdLst>
                <a:gd name="T0" fmla="*/ 8 w 124"/>
                <a:gd name="T1" fmla="*/ 0 h 320"/>
                <a:gd name="T2" fmla="*/ 7 w 124"/>
                <a:gd name="T3" fmla="*/ 1 h 320"/>
                <a:gd name="T4" fmla="*/ 7 w 124"/>
                <a:gd name="T5" fmla="*/ 1 h 320"/>
                <a:gd name="T6" fmla="*/ 6 w 124"/>
                <a:gd name="T7" fmla="*/ 1 h 320"/>
                <a:gd name="T8" fmla="*/ 5 w 124"/>
                <a:gd name="T9" fmla="*/ 1 h 320"/>
                <a:gd name="T10" fmla="*/ 5 w 124"/>
                <a:gd name="T11" fmla="*/ 3 h 320"/>
                <a:gd name="T12" fmla="*/ 4 w 124"/>
                <a:gd name="T13" fmla="*/ 3 h 320"/>
                <a:gd name="T14" fmla="*/ 3 w 124"/>
                <a:gd name="T15" fmla="*/ 3 h 320"/>
                <a:gd name="T16" fmla="*/ 3 w 124"/>
                <a:gd name="T17" fmla="*/ 5 h 320"/>
                <a:gd name="T18" fmla="*/ 2 w 124"/>
                <a:gd name="T19" fmla="*/ 5 h 320"/>
                <a:gd name="T20" fmla="*/ 2 w 124"/>
                <a:gd name="T21" fmla="*/ 5 h 320"/>
                <a:gd name="T22" fmla="*/ 1 w 124"/>
                <a:gd name="T23" fmla="*/ 6 h 320"/>
                <a:gd name="T24" fmla="*/ 1 w 124"/>
                <a:gd name="T25" fmla="*/ 7 h 320"/>
                <a:gd name="T26" fmla="*/ 1 w 124"/>
                <a:gd name="T27" fmla="*/ 7 h 320"/>
                <a:gd name="T28" fmla="*/ 1 w 124"/>
                <a:gd name="T29" fmla="*/ 9 h 320"/>
                <a:gd name="T30" fmla="*/ 1 w 124"/>
                <a:gd name="T31" fmla="*/ 10 h 320"/>
                <a:gd name="T32" fmla="*/ 0 w 124"/>
                <a:gd name="T33" fmla="*/ 10 h 320"/>
                <a:gd name="T34" fmla="*/ 0 w 124"/>
                <a:gd name="T35" fmla="*/ 10 h 320"/>
                <a:gd name="T36" fmla="*/ 1 w 124"/>
                <a:gd name="T37" fmla="*/ 15 h 320"/>
                <a:gd name="T38" fmla="*/ 1 w 124"/>
                <a:gd name="T39" fmla="*/ 15 h 320"/>
                <a:gd name="T40" fmla="*/ 1 w 124"/>
                <a:gd name="T41" fmla="*/ 15 h 320"/>
                <a:gd name="T42" fmla="*/ 1 w 124"/>
                <a:gd name="T43" fmla="*/ 17 h 320"/>
                <a:gd name="T44" fmla="*/ 1 w 124"/>
                <a:gd name="T45" fmla="*/ 17 h 320"/>
                <a:gd name="T46" fmla="*/ 1 w 124"/>
                <a:gd name="T47" fmla="*/ 18 h 320"/>
                <a:gd name="T48" fmla="*/ 1 w 124"/>
                <a:gd name="T49" fmla="*/ 18 h 320"/>
                <a:gd name="T50" fmla="*/ 2 w 124"/>
                <a:gd name="T51" fmla="*/ 18 h 320"/>
                <a:gd name="T52" fmla="*/ 2 w 124"/>
                <a:gd name="T53" fmla="*/ 19 h 320"/>
                <a:gd name="T54" fmla="*/ 3 w 124"/>
                <a:gd name="T55" fmla="*/ 19 h 320"/>
                <a:gd name="T56" fmla="*/ 3 w 124"/>
                <a:gd name="T57" fmla="*/ 19 h 320"/>
                <a:gd name="T58" fmla="*/ 3 w 124"/>
                <a:gd name="T59" fmla="*/ 19 h 320"/>
                <a:gd name="T60" fmla="*/ 3 w 124"/>
                <a:gd name="T61" fmla="*/ 19 h 320"/>
                <a:gd name="T62" fmla="*/ 4 w 124"/>
                <a:gd name="T63" fmla="*/ 19 h 320"/>
                <a:gd name="T64" fmla="*/ 4 w 124"/>
                <a:gd name="T65" fmla="*/ 19 h 320"/>
                <a:gd name="T66" fmla="*/ 4 w 124"/>
                <a:gd name="T67" fmla="*/ 19 h 320"/>
                <a:gd name="T68" fmla="*/ 4 w 124"/>
                <a:gd name="T69" fmla="*/ 19 h 320"/>
                <a:gd name="T70" fmla="*/ 4 w 124"/>
                <a:gd name="T71" fmla="*/ 20 h 320"/>
                <a:gd name="T72" fmla="*/ 5 w 124"/>
                <a:gd name="T73" fmla="*/ 20 h 320"/>
                <a:gd name="T74" fmla="*/ 5 w 124"/>
                <a:gd name="T75" fmla="*/ 20 h 32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4"/>
                <a:gd name="T115" fmla="*/ 0 h 320"/>
                <a:gd name="T116" fmla="*/ 124 w 124"/>
                <a:gd name="T117" fmla="*/ 320 h 32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4" h="320">
                  <a:moveTo>
                    <a:pt x="124" y="0"/>
                  </a:moveTo>
                  <a:lnTo>
                    <a:pt x="112" y="6"/>
                  </a:lnTo>
                  <a:lnTo>
                    <a:pt x="100" y="12"/>
                  </a:lnTo>
                  <a:lnTo>
                    <a:pt x="88" y="20"/>
                  </a:lnTo>
                  <a:lnTo>
                    <a:pt x="76" y="28"/>
                  </a:lnTo>
                  <a:lnTo>
                    <a:pt x="66" y="36"/>
                  </a:lnTo>
                  <a:lnTo>
                    <a:pt x="56" y="44"/>
                  </a:lnTo>
                  <a:lnTo>
                    <a:pt x="46" y="54"/>
                  </a:lnTo>
                  <a:lnTo>
                    <a:pt x="38" y="66"/>
                  </a:lnTo>
                  <a:lnTo>
                    <a:pt x="30" y="76"/>
                  </a:lnTo>
                  <a:lnTo>
                    <a:pt x="22" y="88"/>
                  </a:lnTo>
                  <a:lnTo>
                    <a:pt x="16" y="100"/>
                  </a:lnTo>
                  <a:lnTo>
                    <a:pt x="12" y="112"/>
                  </a:lnTo>
                  <a:lnTo>
                    <a:pt x="8" y="124"/>
                  </a:lnTo>
                  <a:lnTo>
                    <a:pt x="4" y="138"/>
                  </a:lnTo>
                  <a:lnTo>
                    <a:pt x="2" y="150"/>
                  </a:lnTo>
                  <a:lnTo>
                    <a:pt x="0" y="164"/>
                  </a:lnTo>
                  <a:lnTo>
                    <a:pt x="2" y="240"/>
                  </a:lnTo>
                  <a:lnTo>
                    <a:pt x="2" y="248"/>
                  </a:lnTo>
                  <a:lnTo>
                    <a:pt x="4" y="254"/>
                  </a:lnTo>
                  <a:lnTo>
                    <a:pt x="6" y="262"/>
                  </a:lnTo>
                  <a:lnTo>
                    <a:pt x="8" y="268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22" y="286"/>
                  </a:lnTo>
                  <a:lnTo>
                    <a:pt x="28" y="290"/>
                  </a:lnTo>
                  <a:lnTo>
                    <a:pt x="34" y="296"/>
                  </a:lnTo>
                  <a:lnTo>
                    <a:pt x="38" y="296"/>
                  </a:lnTo>
                  <a:lnTo>
                    <a:pt x="42" y="298"/>
                  </a:lnTo>
                  <a:lnTo>
                    <a:pt x="46" y="298"/>
                  </a:lnTo>
                  <a:lnTo>
                    <a:pt x="50" y="298"/>
                  </a:lnTo>
                  <a:lnTo>
                    <a:pt x="54" y="296"/>
                  </a:lnTo>
                  <a:lnTo>
                    <a:pt x="56" y="296"/>
                  </a:lnTo>
                  <a:lnTo>
                    <a:pt x="58" y="302"/>
                  </a:lnTo>
                  <a:lnTo>
                    <a:pt x="62" y="310"/>
                  </a:lnTo>
                  <a:lnTo>
                    <a:pt x="68" y="316"/>
                  </a:lnTo>
                  <a:lnTo>
                    <a:pt x="74" y="32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94" name="Freeform 26"/>
            <p:cNvSpPr>
              <a:spLocks/>
            </p:cNvSpPr>
            <p:nvPr/>
          </p:nvSpPr>
          <p:spPr bwMode="auto">
            <a:xfrm>
              <a:off x="2267" y="775"/>
              <a:ext cx="134" cy="124"/>
            </a:xfrm>
            <a:custGeom>
              <a:avLst/>
              <a:gdLst>
                <a:gd name="T0" fmla="*/ 17 w 268"/>
                <a:gd name="T1" fmla="*/ 7 h 248"/>
                <a:gd name="T2" fmla="*/ 17 w 268"/>
                <a:gd name="T3" fmla="*/ 6 h 248"/>
                <a:gd name="T4" fmla="*/ 15 w 268"/>
                <a:gd name="T5" fmla="*/ 4 h 248"/>
                <a:gd name="T6" fmla="*/ 14 w 268"/>
                <a:gd name="T7" fmla="*/ 3 h 248"/>
                <a:gd name="T8" fmla="*/ 13 w 268"/>
                <a:gd name="T9" fmla="*/ 2 h 248"/>
                <a:gd name="T10" fmla="*/ 12 w 268"/>
                <a:gd name="T11" fmla="*/ 1 h 248"/>
                <a:gd name="T12" fmla="*/ 10 w 268"/>
                <a:gd name="T13" fmla="*/ 1 h 248"/>
                <a:gd name="T14" fmla="*/ 9 w 268"/>
                <a:gd name="T15" fmla="*/ 0 h 248"/>
                <a:gd name="T16" fmla="*/ 7 w 268"/>
                <a:gd name="T17" fmla="*/ 0 h 248"/>
                <a:gd name="T18" fmla="*/ 5 w 268"/>
                <a:gd name="T19" fmla="*/ 1 h 248"/>
                <a:gd name="T20" fmla="*/ 4 w 268"/>
                <a:gd name="T21" fmla="*/ 1 h 248"/>
                <a:gd name="T22" fmla="*/ 3 w 268"/>
                <a:gd name="T23" fmla="*/ 2 h 248"/>
                <a:gd name="T24" fmla="*/ 2 w 268"/>
                <a:gd name="T25" fmla="*/ 3 h 248"/>
                <a:gd name="T26" fmla="*/ 1 w 268"/>
                <a:gd name="T27" fmla="*/ 4 h 248"/>
                <a:gd name="T28" fmla="*/ 1 w 268"/>
                <a:gd name="T29" fmla="*/ 6 h 248"/>
                <a:gd name="T30" fmla="*/ 1 w 268"/>
                <a:gd name="T31" fmla="*/ 7 h 248"/>
                <a:gd name="T32" fmla="*/ 1 w 268"/>
                <a:gd name="T33" fmla="*/ 9 h 248"/>
                <a:gd name="T34" fmla="*/ 1 w 268"/>
                <a:gd name="T35" fmla="*/ 10 h 248"/>
                <a:gd name="T36" fmla="*/ 1 w 268"/>
                <a:gd name="T37" fmla="*/ 12 h 248"/>
                <a:gd name="T38" fmla="*/ 2 w 268"/>
                <a:gd name="T39" fmla="*/ 13 h 248"/>
                <a:gd name="T40" fmla="*/ 3 w 268"/>
                <a:gd name="T41" fmla="*/ 14 h 248"/>
                <a:gd name="T42" fmla="*/ 4 w 268"/>
                <a:gd name="T43" fmla="*/ 15 h 248"/>
                <a:gd name="T44" fmla="*/ 5 w 268"/>
                <a:gd name="T45" fmla="*/ 16 h 248"/>
                <a:gd name="T46" fmla="*/ 7 w 268"/>
                <a:gd name="T47" fmla="*/ 16 h 248"/>
                <a:gd name="T48" fmla="*/ 9 w 268"/>
                <a:gd name="T49" fmla="*/ 16 h 248"/>
                <a:gd name="T50" fmla="*/ 10 w 268"/>
                <a:gd name="T51" fmla="*/ 16 h 248"/>
                <a:gd name="T52" fmla="*/ 12 w 268"/>
                <a:gd name="T53" fmla="*/ 15 h 248"/>
                <a:gd name="T54" fmla="*/ 13 w 268"/>
                <a:gd name="T55" fmla="*/ 14 h 248"/>
                <a:gd name="T56" fmla="*/ 14 w 268"/>
                <a:gd name="T57" fmla="*/ 13 h 248"/>
                <a:gd name="T58" fmla="*/ 15 w 268"/>
                <a:gd name="T59" fmla="*/ 12 h 248"/>
                <a:gd name="T60" fmla="*/ 17 w 268"/>
                <a:gd name="T61" fmla="*/ 10 h 248"/>
                <a:gd name="T62" fmla="*/ 17 w 268"/>
                <a:gd name="T63" fmla="*/ 9 h 2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68"/>
                <a:gd name="T97" fmla="*/ 0 h 248"/>
                <a:gd name="T98" fmla="*/ 268 w 268"/>
                <a:gd name="T99" fmla="*/ 248 h 2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68" h="248">
                  <a:moveTo>
                    <a:pt x="268" y="124"/>
                  </a:moveTo>
                  <a:lnTo>
                    <a:pt x="268" y="110"/>
                  </a:lnTo>
                  <a:lnTo>
                    <a:pt x="266" y="98"/>
                  </a:lnTo>
                  <a:lnTo>
                    <a:pt x="262" y="86"/>
                  </a:lnTo>
                  <a:lnTo>
                    <a:pt x="258" y="76"/>
                  </a:lnTo>
                  <a:lnTo>
                    <a:pt x="252" y="64"/>
                  </a:lnTo>
                  <a:lnTo>
                    <a:pt x="246" y="54"/>
                  </a:lnTo>
                  <a:lnTo>
                    <a:pt x="238" y="44"/>
                  </a:lnTo>
                  <a:lnTo>
                    <a:pt x="230" y="36"/>
                  </a:lnTo>
                  <a:lnTo>
                    <a:pt x="220" y="28"/>
                  </a:lnTo>
                  <a:lnTo>
                    <a:pt x="210" y="20"/>
                  </a:lnTo>
                  <a:lnTo>
                    <a:pt x="198" y="14"/>
                  </a:lnTo>
                  <a:lnTo>
                    <a:pt x="186" y="10"/>
                  </a:lnTo>
                  <a:lnTo>
                    <a:pt x="174" y="4"/>
                  </a:lnTo>
                  <a:lnTo>
                    <a:pt x="162" y="2"/>
                  </a:lnTo>
                  <a:lnTo>
                    <a:pt x="148" y="0"/>
                  </a:lnTo>
                  <a:lnTo>
                    <a:pt x="134" y="0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4" y="4"/>
                  </a:lnTo>
                  <a:lnTo>
                    <a:pt x="82" y="10"/>
                  </a:lnTo>
                  <a:lnTo>
                    <a:pt x="70" y="14"/>
                  </a:lnTo>
                  <a:lnTo>
                    <a:pt x="60" y="20"/>
                  </a:lnTo>
                  <a:lnTo>
                    <a:pt x="50" y="28"/>
                  </a:lnTo>
                  <a:lnTo>
                    <a:pt x="40" y="36"/>
                  </a:lnTo>
                  <a:lnTo>
                    <a:pt x="32" y="44"/>
                  </a:lnTo>
                  <a:lnTo>
                    <a:pt x="24" y="54"/>
                  </a:lnTo>
                  <a:lnTo>
                    <a:pt x="16" y="64"/>
                  </a:lnTo>
                  <a:lnTo>
                    <a:pt x="12" y="76"/>
                  </a:lnTo>
                  <a:lnTo>
                    <a:pt x="6" y="86"/>
                  </a:lnTo>
                  <a:lnTo>
                    <a:pt x="4" y="98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2" y="136"/>
                  </a:lnTo>
                  <a:lnTo>
                    <a:pt x="4" y="148"/>
                  </a:lnTo>
                  <a:lnTo>
                    <a:pt x="6" y="160"/>
                  </a:lnTo>
                  <a:lnTo>
                    <a:pt x="12" y="172"/>
                  </a:lnTo>
                  <a:lnTo>
                    <a:pt x="16" y="182"/>
                  </a:lnTo>
                  <a:lnTo>
                    <a:pt x="24" y="192"/>
                  </a:lnTo>
                  <a:lnTo>
                    <a:pt x="32" y="202"/>
                  </a:lnTo>
                  <a:lnTo>
                    <a:pt x="40" y="212"/>
                  </a:lnTo>
                  <a:lnTo>
                    <a:pt x="50" y="220"/>
                  </a:lnTo>
                  <a:lnTo>
                    <a:pt x="60" y="226"/>
                  </a:lnTo>
                  <a:lnTo>
                    <a:pt x="70" y="232"/>
                  </a:lnTo>
                  <a:lnTo>
                    <a:pt x="82" y="238"/>
                  </a:lnTo>
                  <a:lnTo>
                    <a:pt x="94" y="242"/>
                  </a:lnTo>
                  <a:lnTo>
                    <a:pt x="108" y="246"/>
                  </a:lnTo>
                  <a:lnTo>
                    <a:pt x="120" y="246"/>
                  </a:lnTo>
                  <a:lnTo>
                    <a:pt x="134" y="248"/>
                  </a:lnTo>
                  <a:lnTo>
                    <a:pt x="148" y="246"/>
                  </a:lnTo>
                  <a:lnTo>
                    <a:pt x="162" y="246"/>
                  </a:lnTo>
                  <a:lnTo>
                    <a:pt x="174" y="242"/>
                  </a:lnTo>
                  <a:lnTo>
                    <a:pt x="186" y="238"/>
                  </a:lnTo>
                  <a:lnTo>
                    <a:pt x="198" y="232"/>
                  </a:lnTo>
                  <a:lnTo>
                    <a:pt x="210" y="226"/>
                  </a:lnTo>
                  <a:lnTo>
                    <a:pt x="220" y="220"/>
                  </a:lnTo>
                  <a:lnTo>
                    <a:pt x="230" y="212"/>
                  </a:lnTo>
                  <a:lnTo>
                    <a:pt x="238" y="202"/>
                  </a:lnTo>
                  <a:lnTo>
                    <a:pt x="246" y="192"/>
                  </a:lnTo>
                  <a:lnTo>
                    <a:pt x="252" y="182"/>
                  </a:lnTo>
                  <a:lnTo>
                    <a:pt x="258" y="172"/>
                  </a:lnTo>
                  <a:lnTo>
                    <a:pt x="262" y="160"/>
                  </a:lnTo>
                  <a:lnTo>
                    <a:pt x="266" y="148"/>
                  </a:lnTo>
                  <a:lnTo>
                    <a:pt x="268" y="136"/>
                  </a:lnTo>
                  <a:lnTo>
                    <a:pt x="268" y="124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95" name="Freeform 27"/>
            <p:cNvSpPr>
              <a:spLocks/>
            </p:cNvSpPr>
            <p:nvPr/>
          </p:nvSpPr>
          <p:spPr bwMode="auto">
            <a:xfrm>
              <a:off x="2239" y="904"/>
              <a:ext cx="28" cy="118"/>
            </a:xfrm>
            <a:custGeom>
              <a:avLst/>
              <a:gdLst>
                <a:gd name="T0" fmla="*/ 1 w 56"/>
                <a:gd name="T1" fmla="*/ 15 h 236"/>
                <a:gd name="T2" fmla="*/ 1 w 56"/>
                <a:gd name="T3" fmla="*/ 14 h 236"/>
                <a:gd name="T4" fmla="*/ 1 w 56"/>
                <a:gd name="T5" fmla="*/ 13 h 236"/>
                <a:gd name="T6" fmla="*/ 1 w 56"/>
                <a:gd name="T7" fmla="*/ 12 h 236"/>
                <a:gd name="T8" fmla="*/ 1 w 56"/>
                <a:gd name="T9" fmla="*/ 11 h 236"/>
                <a:gd name="T10" fmla="*/ 0 w 56"/>
                <a:gd name="T11" fmla="*/ 10 h 236"/>
                <a:gd name="T12" fmla="*/ 0 w 56"/>
                <a:gd name="T13" fmla="*/ 9 h 236"/>
                <a:gd name="T14" fmla="*/ 1 w 56"/>
                <a:gd name="T15" fmla="*/ 8 h 236"/>
                <a:gd name="T16" fmla="*/ 1 w 56"/>
                <a:gd name="T17" fmla="*/ 7 h 236"/>
                <a:gd name="T18" fmla="*/ 1 w 56"/>
                <a:gd name="T19" fmla="*/ 7 h 236"/>
                <a:gd name="T20" fmla="*/ 1 w 56"/>
                <a:gd name="T21" fmla="*/ 6 h 236"/>
                <a:gd name="T22" fmla="*/ 1 w 56"/>
                <a:gd name="T23" fmla="*/ 5 h 236"/>
                <a:gd name="T24" fmla="*/ 2 w 56"/>
                <a:gd name="T25" fmla="*/ 4 h 236"/>
                <a:gd name="T26" fmla="*/ 2 w 56"/>
                <a:gd name="T27" fmla="*/ 3 h 236"/>
                <a:gd name="T28" fmla="*/ 3 w 56"/>
                <a:gd name="T29" fmla="*/ 2 h 236"/>
                <a:gd name="T30" fmla="*/ 3 w 56"/>
                <a:gd name="T31" fmla="*/ 1 h 236"/>
                <a:gd name="T32" fmla="*/ 4 w 56"/>
                <a:gd name="T33" fmla="*/ 0 h 2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6"/>
                <a:gd name="T52" fmla="*/ 0 h 236"/>
                <a:gd name="T53" fmla="*/ 56 w 56"/>
                <a:gd name="T54" fmla="*/ 236 h 2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6" h="236">
                  <a:moveTo>
                    <a:pt x="14" y="236"/>
                  </a:moveTo>
                  <a:lnTo>
                    <a:pt x="10" y="220"/>
                  </a:lnTo>
                  <a:lnTo>
                    <a:pt x="6" y="204"/>
                  </a:lnTo>
                  <a:lnTo>
                    <a:pt x="4" y="188"/>
                  </a:lnTo>
                  <a:lnTo>
                    <a:pt x="2" y="174"/>
                  </a:lnTo>
                  <a:lnTo>
                    <a:pt x="0" y="158"/>
                  </a:lnTo>
                  <a:lnTo>
                    <a:pt x="0" y="142"/>
                  </a:lnTo>
                  <a:lnTo>
                    <a:pt x="2" y="128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0" y="84"/>
                  </a:lnTo>
                  <a:lnTo>
                    <a:pt x="16" y="70"/>
                  </a:lnTo>
                  <a:lnTo>
                    <a:pt x="22" y="56"/>
                  </a:lnTo>
                  <a:lnTo>
                    <a:pt x="30" y="42"/>
                  </a:lnTo>
                  <a:lnTo>
                    <a:pt x="38" y="28"/>
                  </a:lnTo>
                  <a:lnTo>
                    <a:pt x="46" y="14"/>
                  </a:lnTo>
                  <a:lnTo>
                    <a:pt x="56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96" name="Freeform 28"/>
            <p:cNvSpPr>
              <a:spLocks/>
            </p:cNvSpPr>
            <p:nvPr/>
          </p:nvSpPr>
          <p:spPr bwMode="auto">
            <a:xfrm>
              <a:off x="2395" y="926"/>
              <a:ext cx="15" cy="124"/>
            </a:xfrm>
            <a:custGeom>
              <a:avLst/>
              <a:gdLst>
                <a:gd name="T0" fmla="*/ 2 w 30"/>
                <a:gd name="T1" fmla="*/ 16 h 248"/>
                <a:gd name="T2" fmla="*/ 2 w 30"/>
                <a:gd name="T3" fmla="*/ 15 h 248"/>
                <a:gd name="T4" fmla="*/ 2 w 30"/>
                <a:gd name="T5" fmla="*/ 14 h 248"/>
                <a:gd name="T6" fmla="*/ 2 w 30"/>
                <a:gd name="T7" fmla="*/ 13 h 248"/>
                <a:gd name="T8" fmla="*/ 2 w 30"/>
                <a:gd name="T9" fmla="*/ 12 h 248"/>
                <a:gd name="T10" fmla="*/ 2 w 30"/>
                <a:gd name="T11" fmla="*/ 11 h 248"/>
                <a:gd name="T12" fmla="*/ 2 w 30"/>
                <a:gd name="T13" fmla="*/ 10 h 248"/>
                <a:gd name="T14" fmla="*/ 2 w 30"/>
                <a:gd name="T15" fmla="*/ 9 h 248"/>
                <a:gd name="T16" fmla="*/ 2 w 30"/>
                <a:gd name="T17" fmla="*/ 8 h 248"/>
                <a:gd name="T18" fmla="*/ 2 w 30"/>
                <a:gd name="T19" fmla="*/ 7 h 248"/>
                <a:gd name="T20" fmla="*/ 2 w 30"/>
                <a:gd name="T21" fmla="*/ 6 h 248"/>
                <a:gd name="T22" fmla="*/ 2 w 30"/>
                <a:gd name="T23" fmla="*/ 5 h 248"/>
                <a:gd name="T24" fmla="*/ 2 w 30"/>
                <a:gd name="T25" fmla="*/ 4 h 248"/>
                <a:gd name="T26" fmla="*/ 1 w 30"/>
                <a:gd name="T27" fmla="*/ 3 h 248"/>
                <a:gd name="T28" fmla="*/ 1 w 30"/>
                <a:gd name="T29" fmla="*/ 2 h 248"/>
                <a:gd name="T30" fmla="*/ 1 w 30"/>
                <a:gd name="T31" fmla="*/ 1 h 248"/>
                <a:gd name="T32" fmla="*/ 0 w 30"/>
                <a:gd name="T33" fmla="*/ 0 h 2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0"/>
                <a:gd name="T52" fmla="*/ 0 h 248"/>
                <a:gd name="T53" fmla="*/ 30 w 30"/>
                <a:gd name="T54" fmla="*/ 248 h 24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0" h="248">
                  <a:moveTo>
                    <a:pt x="20" y="248"/>
                  </a:moveTo>
                  <a:lnTo>
                    <a:pt x="24" y="232"/>
                  </a:lnTo>
                  <a:lnTo>
                    <a:pt x="26" y="216"/>
                  </a:lnTo>
                  <a:lnTo>
                    <a:pt x="28" y="200"/>
                  </a:lnTo>
                  <a:lnTo>
                    <a:pt x="30" y="186"/>
                  </a:lnTo>
                  <a:lnTo>
                    <a:pt x="30" y="170"/>
                  </a:lnTo>
                  <a:lnTo>
                    <a:pt x="30" y="154"/>
                  </a:lnTo>
                  <a:lnTo>
                    <a:pt x="30" y="138"/>
                  </a:lnTo>
                  <a:lnTo>
                    <a:pt x="28" y="122"/>
                  </a:lnTo>
                  <a:lnTo>
                    <a:pt x="28" y="108"/>
                  </a:lnTo>
                  <a:lnTo>
                    <a:pt x="26" y="92"/>
                  </a:lnTo>
                  <a:lnTo>
                    <a:pt x="22" y="76"/>
                  </a:lnTo>
                  <a:lnTo>
                    <a:pt x="20" y="60"/>
                  </a:lnTo>
                  <a:lnTo>
                    <a:pt x="16" y="46"/>
                  </a:lnTo>
                  <a:lnTo>
                    <a:pt x="12" y="30"/>
                  </a:lnTo>
                  <a:lnTo>
                    <a:pt x="6" y="1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97" name="Freeform 29"/>
            <p:cNvSpPr>
              <a:spLocks/>
            </p:cNvSpPr>
            <p:nvPr/>
          </p:nvSpPr>
          <p:spPr bwMode="auto">
            <a:xfrm>
              <a:off x="2281" y="873"/>
              <a:ext cx="101" cy="25"/>
            </a:xfrm>
            <a:custGeom>
              <a:avLst/>
              <a:gdLst>
                <a:gd name="T0" fmla="*/ 0 w 202"/>
                <a:gd name="T1" fmla="*/ 0 h 50"/>
                <a:gd name="T2" fmla="*/ 1 w 202"/>
                <a:gd name="T3" fmla="*/ 1 h 50"/>
                <a:gd name="T4" fmla="*/ 2 w 202"/>
                <a:gd name="T5" fmla="*/ 2 h 50"/>
                <a:gd name="T6" fmla="*/ 2 w 202"/>
                <a:gd name="T7" fmla="*/ 2 h 50"/>
                <a:gd name="T8" fmla="*/ 3 w 202"/>
                <a:gd name="T9" fmla="*/ 2 h 50"/>
                <a:gd name="T10" fmla="*/ 3 w 202"/>
                <a:gd name="T11" fmla="*/ 3 h 50"/>
                <a:gd name="T12" fmla="*/ 3 w 202"/>
                <a:gd name="T13" fmla="*/ 3 h 50"/>
                <a:gd name="T14" fmla="*/ 5 w 202"/>
                <a:gd name="T15" fmla="*/ 3 h 50"/>
                <a:gd name="T16" fmla="*/ 6 w 202"/>
                <a:gd name="T17" fmla="*/ 3 h 50"/>
                <a:gd name="T18" fmla="*/ 6 w 202"/>
                <a:gd name="T19" fmla="*/ 3 h 50"/>
                <a:gd name="T20" fmla="*/ 7 w 202"/>
                <a:gd name="T21" fmla="*/ 3 h 50"/>
                <a:gd name="T22" fmla="*/ 7 w 202"/>
                <a:gd name="T23" fmla="*/ 3 h 50"/>
                <a:gd name="T24" fmla="*/ 9 w 202"/>
                <a:gd name="T25" fmla="*/ 3 h 50"/>
                <a:gd name="T26" fmla="*/ 10 w 202"/>
                <a:gd name="T27" fmla="*/ 3 h 50"/>
                <a:gd name="T28" fmla="*/ 11 w 202"/>
                <a:gd name="T29" fmla="*/ 3 h 50"/>
                <a:gd name="T30" fmla="*/ 11 w 202"/>
                <a:gd name="T31" fmla="*/ 2 h 50"/>
                <a:gd name="T32" fmla="*/ 12 w 202"/>
                <a:gd name="T33" fmla="*/ 2 h 50"/>
                <a:gd name="T34" fmla="*/ 13 w 202"/>
                <a:gd name="T35" fmla="*/ 2 h 50"/>
                <a:gd name="T36" fmla="*/ 13 w 202"/>
                <a:gd name="T37" fmla="*/ 1 h 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2"/>
                <a:gd name="T58" fmla="*/ 0 h 50"/>
                <a:gd name="T59" fmla="*/ 202 w 202"/>
                <a:gd name="T60" fmla="*/ 50 h 5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2" h="50">
                  <a:moveTo>
                    <a:pt x="0" y="0"/>
                  </a:moveTo>
                  <a:lnTo>
                    <a:pt x="8" y="10"/>
                  </a:lnTo>
                  <a:lnTo>
                    <a:pt x="18" y="18"/>
                  </a:lnTo>
                  <a:lnTo>
                    <a:pt x="28" y="26"/>
                  </a:lnTo>
                  <a:lnTo>
                    <a:pt x="40" y="32"/>
                  </a:lnTo>
                  <a:lnTo>
                    <a:pt x="50" y="38"/>
                  </a:lnTo>
                  <a:lnTo>
                    <a:pt x="62" y="42"/>
                  </a:lnTo>
                  <a:lnTo>
                    <a:pt x="76" y="46"/>
                  </a:lnTo>
                  <a:lnTo>
                    <a:pt x="88" y="48"/>
                  </a:lnTo>
                  <a:lnTo>
                    <a:pt x="100" y="50"/>
                  </a:lnTo>
                  <a:lnTo>
                    <a:pt x="114" y="50"/>
                  </a:lnTo>
                  <a:lnTo>
                    <a:pt x="126" y="48"/>
                  </a:lnTo>
                  <a:lnTo>
                    <a:pt x="140" y="46"/>
                  </a:lnTo>
                  <a:lnTo>
                    <a:pt x="152" y="42"/>
                  </a:lnTo>
                  <a:lnTo>
                    <a:pt x="164" y="38"/>
                  </a:lnTo>
                  <a:lnTo>
                    <a:pt x="176" y="32"/>
                  </a:lnTo>
                  <a:lnTo>
                    <a:pt x="188" y="24"/>
                  </a:lnTo>
                  <a:lnTo>
                    <a:pt x="194" y="18"/>
                  </a:lnTo>
                  <a:lnTo>
                    <a:pt x="202" y="12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98" name="Freeform 30"/>
            <p:cNvSpPr>
              <a:spLocks/>
            </p:cNvSpPr>
            <p:nvPr/>
          </p:nvSpPr>
          <p:spPr bwMode="auto">
            <a:xfrm>
              <a:off x="2218" y="775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</p:grp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8659814" y="5576888"/>
            <a:ext cx="358775" cy="457200"/>
            <a:chOff x="2218" y="771"/>
            <a:chExt cx="226" cy="288"/>
          </a:xfrm>
        </p:grpSpPr>
        <p:sp>
          <p:nvSpPr>
            <p:cNvPr id="27783" name="Freeform 32"/>
            <p:cNvSpPr>
              <a:spLocks/>
            </p:cNvSpPr>
            <p:nvPr/>
          </p:nvSpPr>
          <p:spPr bwMode="auto">
            <a:xfrm>
              <a:off x="2218" y="771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gradFill rotWithShape="1">
              <a:gsLst>
                <a:gs pos="0">
                  <a:srgbClr val="66CCFF"/>
                </a:gs>
                <a:gs pos="100000">
                  <a:srgbClr val="4E9BC2"/>
                </a:gs>
              </a:gsLst>
              <a:path path="rect">
                <a:fillToRect l="50000" t="50000" r="50000" b="50000"/>
              </a:path>
            </a:gradFill>
            <a:ln w="25400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84" name="Freeform 33"/>
            <p:cNvSpPr>
              <a:spLocks/>
            </p:cNvSpPr>
            <p:nvPr/>
          </p:nvSpPr>
          <p:spPr bwMode="auto">
            <a:xfrm>
              <a:off x="2255" y="881"/>
              <a:ext cx="189" cy="178"/>
            </a:xfrm>
            <a:custGeom>
              <a:avLst/>
              <a:gdLst>
                <a:gd name="T0" fmla="*/ 0 w 378"/>
                <a:gd name="T1" fmla="*/ 20 h 356"/>
                <a:gd name="T2" fmla="*/ 1 w 378"/>
                <a:gd name="T3" fmla="*/ 20 h 356"/>
                <a:gd name="T4" fmla="*/ 3 w 378"/>
                <a:gd name="T5" fmla="*/ 21 h 356"/>
                <a:gd name="T6" fmla="*/ 6 w 378"/>
                <a:gd name="T7" fmla="*/ 21 h 356"/>
                <a:gd name="T8" fmla="*/ 6 w 378"/>
                <a:gd name="T9" fmla="*/ 22 h 356"/>
                <a:gd name="T10" fmla="*/ 9 w 378"/>
                <a:gd name="T11" fmla="*/ 22 h 356"/>
                <a:gd name="T12" fmla="*/ 11 w 378"/>
                <a:gd name="T13" fmla="*/ 22 h 356"/>
                <a:gd name="T14" fmla="*/ 12 w 378"/>
                <a:gd name="T15" fmla="*/ 22 h 356"/>
                <a:gd name="T16" fmla="*/ 14 w 378"/>
                <a:gd name="T17" fmla="*/ 22 h 356"/>
                <a:gd name="T18" fmla="*/ 14 w 378"/>
                <a:gd name="T19" fmla="*/ 22 h 356"/>
                <a:gd name="T20" fmla="*/ 15 w 378"/>
                <a:gd name="T21" fmla="*/ 22 h 356"/>
                <a:gd name="T22" fmla="*/ 16 w 378"/>
                <a:gd name="T23" fmla="*/ 22 h 356"/>
                <a:gd name="T24" fmla="*/ 17 w 378"/>
                <a:gd name="T25" fmla="*/ 22 h 356"/>
                <a:gd name="T26" fmla="*/ 18 w 378"/>
                <a:gd name="T27" fmla="*/ 22 h 356"/>
                <a:gd name="T28" fmla="*/ 18 w 378"/>
                <a:gd name="T29" fmla="*/ 22 h 356"/>
                <a:gd name="T30" fmla="*/ 19 w 378"/>
                <a:gd name="T31" fmla="*/ 22 h 356"/>
                <a:gd name="T32" fmla="*/ 19 w 378"/>
                <a:gd name="T33" fmla="*/ 22 h 356"/>
                <a:gd name="T34" fmla="*/ 20 w 378"/>
                <a:gd name="T35" fmla="*/ 22 h 356"/>
                <a:gd name="T36" fmla="*/ 20 w 378"/>
                <a:gd name="T37" fmla="*/ 22 h 356"/>
                <a:gd name="T38" fmla="*/ 20 w 378"/>
                <a:gd name="T39" fmla="*/ 22 h 356"/>
                <a:gd name="T40" fmla="*/ 20 w 378"/>
                <a:gd name="T41" fmla="*/ 22 h 356"/>
                <a:gd name="T42" fmla="*/ 21 w 378"/>
                <a:gd name="T43" fmla="*/ 22 h 356"/>
                <a:gd name="T44" fmla="*/ 21 w 378"/>
                <a:gd name="T45" fmla="*/ 22 h 356"/>
                <a:gd name="T46" fmla="*/ 21 w 378"/>
                <a:gd name="T47" fmla="*/ 22 h 356"/>
                <a:gd name="T48" fmla="*/ 22 w 378"/>
                <a:gd name="T49" fmla="*/ 22 h 356"/>
                <a:gd name="T50" fmla="*/ 22 w 378"/>
                <a:gd name="T51" fmla="*/ 21 h 356"/>
                <a:gd name="T52" fmla="*/ 22 w 378"/>
                <a:gd name="T53" fmla="*/ 21 h 356"/>
                <a:gd name="T54" fmla="*/ 23 w 378"/>
                <a:gd name="T55" fmla="*/ 21 h 356"/>
                <a:gd name="T56" fmla="*/ 23 w 378"/>
                <a:gd name="T57" fmla="*/ 20 h 356"/>
                <a:gd name="T58" fmla="*/ 24 w 378"/>
                <a:gd name="T59" fmla="*/ 20 h 356"/>
                <a:gd name="T60" fmla="*/ 24 w 378"/>
                <a:gd name="T61" fmla="*/ 19 h 356"/>
                <a:gd name="T62" fmla="*/ 24 w 378"/>
                <a:gd name="T63" fmla="*/ 19 h 356"/>
                <a:gd name="T64" fmla="*/ 24 w 378"/>
                <a:gd name="T65" fmla="*/ 19 h 356"/>
                <a:gd name="T66" fmla="*/ 24 w 378"/>
                <a:gd name="T67" fmla="*/ 10 h 356"/>
                <a:gd name="T68" fmla="*/ 24 w 378"/>
                <a:gd name="T69" fmla="*/ 10 h 356"/>
                <a:gd name="T70" fmla="*/ 24 w 378"/>
                <a:gd name="T71" fmla="*/ 9 h 356"/>
                <a:gd name="T72" fmla="*/ 24 w 378"/>
                <a:gd name="T73" fmla="*/ 7 h 356"/>
                <a:gd name="T74" fmla="*/ 23 w 378"/>
                <a:gd name="T75" fmla="*/ 6 h 356"/>
                <a:gd name="T76" fmla="*/ 23 w 378"/>
                <a:gd name="T77" fmla="*/ 6 h 356"/>
                <a:gd name="T78" fmla="*/ 23 w 378"/>
                <a:gd name="T79" fmla="*/ 6 h 356"/>
                <a:gd name="T80" fmla="*/ 22 w 378"/>
                <a:gd name="T81" fmla="*/ 5 h 356"/>
                <a:gd name="T82" fmla="*/ 22 w 378"/>
                <a:gd name="T83" fmla="*/ 3 h 356"/>
                <a:gd name="T84" fmla="*/ 21 w 378"/>
                <a:gd name="T85" fmla="*/ 3 h 356"/>
                <a:gd name="T86" fmla="*/ 21 w 378"/>
                <a:gd name="T87" fmla="*/ 3 h 356"/>
                <a:gd name="T88" fmla="*/ 20 w 378"/>
                <a:gd name="T89" fmla="*/ 3 h 356"/>
                <a:gd name="T90" fmla="*/ 19 w 378"/>
                <a:gd name="T91" fmla="*/ 1 h 356"/>
                <a:gd name="T92" fmla="*/ 19 w 378"/>
                <a:gd name="T93" fmla="*/ 1 h 356"/>
                <a:gd name="T94" fmla="*/ 18 w 378"/>
                <a:gd name="T95" fmla="*/ 1 h 356"/>
                <a:gd name="T96" fmla="*/ 17 w 378"/>
                <a:gd name="T97" fmla="*/ 1 h 356"/>
                <a:gd name="T98" fmla="*/ 15 w 378"/>
                <a:gd name="T99" fmla="*/ 0 h 35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8"/>
                <a:gd name="T151" fmla="*/ 0 h 356"/>
                <a:gd name="T152" fmla="*/ 378 w 378"/>
                <a:gd name="T153" fmla="*/ 356 h 35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8" h="356">
                  <a:moveTo>
                    <a:pt x="0" y="306"/>
                  </a:moveTo>
                  <a:lnTo>
                    <a:pt x="26" y="318"/>
                  </a:lnTo>
                  <a:lnTo>
                    <a:pt x="54" y="328"/>
                  </a:lnTo>
                  <a:lnTo>
                    <a:pt x="82" y="336"/>
                  </a:lnTo>
                  <a:lnTo>
                    <a:pt x="110" y="344"/>
                  </a:lnTo>
                  <a:lnTo>
                    <a:pt x="140" y="350"/>
                  </a:lnTo>
                  <a:lnTo>
                    <a:pt x="168" y="354"/>
                  </a:lnTo>
                  <a:lnTo>
                    <a:pt x="198" y="356"/>
                  </a:lnTo>
                  <a:lnTo>
                    <a:pt x="228" y="356"/>
                  </a:lnTo>
                  <a:lnTo>
                    <a:pt x="236" y="356"/>
                  </a:lnTo>
                  <a:lnTo>
                    <a:pt x="246" y="354"/>
                  </a:lnTo>
                  <a:lnTo>
                    <a:pt x="256" y="354"/>
                  </a:lnTo>
                  <a:lnTo>
                    <a:pt x="264" y="352"/>
                  </a:lnTo>
                  <a:lnTo>
                    <a:pt x="274" y="348"/>
                  </a:lnTo>
                  <a:lnTo>
                    <a:pt x="284" y="346"/>
                  </a:lnTo>
                  <a:lnTo>
                    <a:pt x="300" y="338"/>
                  </a:lnTo>
                  <a:lnTo>
                    <a:pt x="304" y="340"/>
                  </a:lnTo>
                  <a:lnTo>
                    <a:pt x="306" y="342"/>
                  </a:lnTo>
                  <a:lnTo>
                    <a:pt x="310" y="344"/>
                  </a:lnTo>
                  <a:lnTo>
                    <a:pt x="314" y="344"/>
                  </a:lnTo>
                  <a:lnTo>
                    <a:pt x="318" y="344"/>
                  </a:lnTo>
                  <a:lnTo>
                    <a:pt x="322" y="344"/>
                  </a:lnTo>
                  <a:lnTo>
                    <a:pt x="326" y="344"/>
                  </a:lnTo>
                  <a:lnTo>
                    <a:pt x="330" y="342"/>
                  </a:lnTo>
                  <a:lnTo>
                    <a:pt x="338" y="338"/>
                  </a:lnTo>
                  <a:lnTo>
                    <a:pt x="344" y="334"/>
                  </a:lnTo>
                  <a:lnTo>
                    <a:pt x="352" y="328"/>
                  </a:lnTo>
                  <a:lnTo>
                    <a:pt x="358" y="322"/>
                  </a:lnTo>
                  <a:lnTo>
                    <a:pt x="364" y="316"/>
                  </a:lnTo>
                  <a:lnTo>
                    <a:pt x="370" y="310"/>
                  </a:lnTo>
                  <a:lnTo>
                    <a:pt x="374" y="302"/>
                  </a:lnTo>
                  <a:lnTo>
                    <a:pt x="378" y="296"/>
                  </a:lnTo>
                  <a:lnTo>
                    <a:pt x="378" y="160"/>
                  </a:lnTo>
                  <a:lnTo>
                    <a:pt x="378" y="146"/>
                  </a:lnTo>
                  <a:lnTo>
                    <a:pt x="376" y="134"/>
                  </a:lnTo>
                  <a:lnTo>
                    <a:pt x="372" y="120"/>
                  </a:lnTo>
                  <a:lnTo>
                    <a:pt x="368" y="108"/>
                  </a:lnTo>
                  <a:lnTo>
                    <a:pt x="362" y="96"/>
                  </a:lnTo>
                  <a:lnTo>
                    <a:pt x="356" y="84"/>
                  </a:lnTo>
                  <a:lnTo>
                    <a:pt x="350" y="74"/>
                  </a:lnTo>
                  <a:lnTo>
                    <a:pt x="342" y="62"/>
                  </a:lnTo>
                  <a:lnTo>
                    <a:pt x="334" y="52"/>
                  </a:lnTo>
                  <a:lnTo>
                    <a:pt x="324" y="44"/>
                  </a:lnTo>
                  <a:lnTo>
                    <a:pt x="314" y="34"/>
                  </a:lnTo>
                  <a:lnTo>
                    <a:pt x="304" y="26"/>
                  </a:lnTo>
                  <a:lnTo>
                    <a:pt x="292" y="18"/>
                  </a:lnTo>
                  <a:lnTo>
                    <a:pt x="280" y="12"/>
                  </a:lnTo>
                  <a:lnTo>
                    <a:pt x="268" y="4"/>
                  </a:lnTo>
                  <a:lnTo>
                    <a:pt x="254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85" name="Freeform 34"/>
            <p:cNvSpPr>
              <a:spLocks/>
            </p:cNvSpPr>
            <p:nvPr/>
          </p:nvSpPr>
          <p:spPr bwMode="auto">
            <a:xfrm>
              <a:off x="2218" y="874"/>
              <a:ext cx="62" cy="160"/>
            </a:xfrm>
            <a:custGeom>
              <a:avLst/>
              <a:gdLst>
                <a:gd name="T0" fmla="*/ 8 w 124"/>
                <a:gd name="T1" fmla="*/ 0 h 320"/>
                <a:gd name="T2" fmla="*/ 7 w 124"/>
                <a:gd name="T3" fmla="*/ 1 h 320"/>
                <a:gd name="T4" fmla="*/ 7 w 124"/>
                <a:gd name="T5" fmla="*/ 1 h 320"/>
                <a:gd name="T6" fmla="*/ 6 w 124"/>
                <a:gd name="T7" fmla="*/ 1 h 320"/>
                <a:gd name="T8" fmla="*/ 5 w 124"/>
                <a:gd name="T9" fmla="*/ 1 h 320"/>
                <a:gd name="T10" fmla="*/ 5 w 124"/>
                <a:gd name="T11" fmla="*/ 3 h 320"/>
                <a:gd name="T12" fmla="*/ 4 w 124"/>
                <a:gd name="T13" fmla="*/ 3 h 320"/>
                <a:gd name="T14" fmla="*/ 3 w 124"/>
                <a:gd name="T15" fmla="*/ 3 h 320"/>
                <a:gd name="T16" fmla="*/ 3 w 124"/>
                <a:gd name="T17" fmla="*/ 5 h 320"/>
                <a:gd name="T18" fmla="*/ 2 w 124"/>
                <a:gd name="T19" fmla="*/ 5 h 320"/>
                <a:gd name="T20" fmla="*/ 2 w 124"/>
                <a:gd name="T21" fmla="*/ 5 h 320"/>
                <a:gd name="T22" fmla="*/ 1 w 124"/>
                <a:gd name="T23" fmla="*/ 6 h 320"/>
                <a:gd name="T24" fmla="*/ 1 w 124"/>
                <a:gd name="T25" fmla="*/ 7 h 320"/>
                <a:gd name="T26" fmla="*/ 1 w 124"/>
                <a:gd name="T27" fmla="*/ 7 h 320"/>
                <a:gd name="T28" fmla="*/ 1 w 124"/>
                <a:gd name="T29" fmla="*/ 9 h 320"/>
                <a:gd name="T30" fmla="*/ 1 w 124"/>
                <a:gd name="T31" fmla="*/ 10 h 320"/>
                <a:gd name="T32" fmla="*/ 0 w 124"/>
                <a:gd name="T33" fmla="*/ 10 h 320"/>
                <a:gd name="T34" fmla="*/ 0 w 124"/>
                <a:gd name="T35" fmla="*/ 10 h 320"/>
                <a:gd name="T36" fmla="*/ 1 w 124"/>
                <a:gd name="T37" fmla="*/ 15 h 320"/>
                <a:gd name="T38" fmla="*/ 1 w 124"/>
                <a:gd name="T39" fmla="*/ 15 h 320"/>
                <a:gd name="T40" fmla="*/ 1 w 124"/>
                <a:gd name="T41" fmla="*/ 15 h 320"/>
                <a:gd name="T42" fmla="*/ 1 w 124"/>
                <a:gd name="T43" fmla="*/ 17 h 320"/>
                <a:gd name="T44" fmla="*/ 1 w 124"/>
                <a:gd name="T45" fmla="*/ 17 h 320"/>
                <a:gd name="T46" fmla="*/ 1 w 124"/>
                <a:gd name="T47" fmla="*/ 18 h 320"/>
                <a:gd name="T48" fmla="*/ 1 w 124"/>
                <a:gd name="T49" fmla="*/ 18 h 320"/>
                <a:gd name="T50" fmla="*/ 2 w 124"/>
                <a:gd name="T51" fmla="*/ 18 h 320"/>
                <a:gd name="T52" fmla="*/ 2 w 124"/>
                <a:gd name="T53" fmla="*/ 19 h 320"/>
                <a:gd name="T54" fmla="*/ 3 w 124"/>
                <a:gd name="T55" fmla="*/ 19 h 320"/>
                <a:gd name="T56" fmla="*/ 3 w 124"/>
                <a:gd name="T57" fmla="*/ 19 h 320"/>
                <a:gd name="T58" fmla="*/ 3 w 124"/>
                <a:gd name="T59" fmla="*/ 19 h 320"/>
                <a:gd name="T60" fmla="*/ 3 w 124"/>
                <a:gd name="T61" fmla="*/ 19 h 320"/>
                <a:gd name="T62" fmla="*/ 4 w 124"/>
                <a:gd name="T63" fmla="*/ 19 h 320"/>
                <a:gd name="T64" fmla="*/ 4 w 124"/>
                <a:gd name="T65" fmla="*/ 19 h 320"/>
                <a:gd name="T66" fmla="*/ 4 w 124"/>
                <a:gd name="T67" fmla="*/ 19 h 320"/>
                <a:gd name="T68" fmla="*/ 4 w 124"/>
                <a:gd name="T69" fmla="*/ 19 h 320"/>
                <a:gd name="T70" fmla="*/ 4 w 124"/>
                <a:gd name="T71" fmla="*/ 20 h 320"/>
                <a:gd name="T72" fmla="*/ 5 w 124"/>
                <a:gd name="T73" fmla="*/ 20 h 320"/>
                <a:gd name="T74" fmla="*/ 5 w 124"/>
                <a:gd name="T75" fmla="*/ 20 h 32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4"/>
                <a:gd name="T115" fmla="*/ 0 h 320"/>
                <a:gd name="T116" fmla="*/ 124 w 124"/>
                <a:gd name="T117" fmla="*/ 320 h 32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4" h="320">
                  <a:moveTo>
                    <a:pt x="124" y="0"/>
                  </a:moveTo>
                  <a:lnTo>
                    <a:pt x="112" y="6"/>
                  </a:lnTo>
                  <a:lnTo>
                    <a:pt x="100" y="12"/>
                  </a:lnTo>
                  <a:lnTo>
                    <a:pt x="88" y="20"/>
                  </a:lnTo>
                  <a:lnTo>
                    <a:pt x="76" y="28"/>
                  </a:lnTo>
                  <a:lnTo>
                    <a:pt x="66" y="36"/>
                  </a:lnTo>
                  <a:lnTo>
                    <a:pt x="56" y="44"/>
                  </a:lnTo>
                  <a:lnTo>
                    <a:pt x="46" y="54"/>
                  </a:lnTo>
                  <a:lnTo>
                    <a:pt x="38" y="66"/>
                  </a:lnTo>
                  <a:lnTo>
                    <a:pt x="30" y="76"/>
                  </a:lnTo>
                  <a:lnTo>
                    <a:pt x="22" y="88"/>
                  </a:lnTo>
                  <a:lnTo>
                    <a:pt x="16" y="100"/>
                  </a:lnTo>
                  <a:lnTo>
                    <a:pt x="12" y="112"/>
                  </a:lnTo>
                  <a:lnTo>
                    <a:pt x="8" y="124"/>
                  </a:lnTo>
                  <a:lnTo>
                    <a:pt x="4" y="138"/>
                  </a:lnTo>
                  <a:lnTo>
                    <a:pt x="2" y="150"/>
                  </a:lnTo>
                  <a:lnTo>
                    <a:pt x="0" y="164"/>
                  </a:lnTo>
                  <a:lnTo>
                    <a:pt x="2" y="240"/>
                  </a:lnTo>
                  <a:lnTo>
                    <a:pt x="2" y="248"/>
                  </a:lnTo>
                  <a:lnTo>
                    <a:pt x="4" y="254"/>
                  </a:lnTo>
                  <a:lnTo>
                    <a:pt x="6" y="262"/>
                  </a:lnTo>
                  <a:lnTo>
                    <a:pt x="8" y="268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22" y="286"/>
                  </a:lnTo>
                  <a:lnTo>
                    <a:pt x="28" y="290"/>
                  </a:lnTo>
                  <a:lnTo>
                    <a:pt x="34" y="296"/>
                  </a:lnTo>
                  <a:lnTo>
                    <a:pt x="38" y="296"/>
                  </a:lnTo>
                  <a:lnTo>
                    <a:pt x="42" y="298"/>
                  </a:lnTo>
                  <a:lnTo>
                    <a:pt x="46" y="298"/>
                  </a:lnTo>
                  <a:lnTo>
                    <a:pt x="50" y="298"/>
                  </a:lnTo>
                  <a:lnTo>
                    <a:pt x="54" y="296"/>
                  </a:lnTo>
                  <a:lnTo>
                    <a:pt x="56" y="296"/>
                  </a:lnTo>
                  <a:lnTo>
                    <a:pt x="58" y="302"/>
                  </a:lnTo>
                  <a:lnTo>
                    <a:pt x="62" y="310"/>
                  </a:lnTo>
                  <a:lnTo>
                    <a:pt x="68" y="316"/>
                  </a:lnTo>
                  <a:lnTo>
                    <a:pt x="74" y="32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86" name="Freeform 35"/>
            <p:cNvSpPr>
              <a:spLocks/>
            </p:cNvSpPr>
            <p:nvPr/>
          </p:nvSpPr>
          <p:spPr bwMode="auto">
            <a:xfrm>
              <a:off x="2267" y="775"/>
              <a:ext cx="134" cy="124"/>
            </a:xfrm>
            <a:custGeom>
              <a:avLst/>
              <a:gdLst>
                <a:gd name="T0" fmla="*/ 17 w 268"/>
                <a:gd name="T1" fmla="*/ 7 h 248"/>
                <a:gd name="T2" fmla="*/ 17 w 268"/>
                <a:gd name="T3" fmla="*/ 6 h 248"/>
                <a:gd name="T4" fmla="*/ 15 w 268"/>
                <a:gd name="T5" fmla="*/ 4 h 248"/>
                <a:gd name="T6" fmla="*/ 14 w 268"/>
                <a:gd name="T7" fmla="*/ 3 h 248"/>
                <a:gd name="T8" fmla="*/ 13 w 268"/>
                <a:gd name="T9" fmla="*/ 2 h 248"/>
                <a:gd name="T10" fmla="*/ 12 w 268"/>
                <a:gd name="T11" fmla="*/ 1 h 248"/>
                <a:gd name="T12" fmla="*/ 10 w 268"/>
                <a:gd name="T13" fmla="*/ 1 h 248"/>
                <a:gd name="T14" fmla="*/ 9 w 268"/>
                <a:gd name="T15" fmla="*/ 0 h 248"/>
                <a:gd name="T16" fmla="*/ 7 w 268"/>
                <a:gd name="T17" fmla="*/ 0 h 248"/>
                <a:gd name="T18" fmla="*/ 5 w 268"/>
                <a:gd name="T19" fmla="*/ 1 h 248"/>
                <a:gd name="T20" fmla="*/ 4 w 268"/>
                <a:gd name="T21" fmla="*/ 1 h 248"/>
                <a:gd name="T22" fmla="*/ 3 w 268"/>
                <a:gd name="T23" fmla="*/ 2 h 248"/>
                <a:gd name="T24" fmla="*/ 2 w 268"/>
                <a:gd name="T25" fmla="*/ 3 h 248"/>
                <a:gd name="T26" fmla="*/ 1 w 268"/>
                <a:gd name="T27" fmla="*/ 4 h 248"/>
                <a:gd name="T28" fmla="*/ 1 w 268"/>
                <a:gd name="T29" fmla="*/ 6 h 248"/>
                <a:gd name="T30" fmla="*/ 1 w 268"/>
                <a:gd name="T31" fmla="*/ 7 h 248"/>
                <a:gd name="T32" fmla="*/ 1 w 268"/>
                <a:gd name="T33" fmla="*/ 9 h 248"/>
                <a:gd name="T34" fmla="*/ 1 w 268"/>
                <a:gd name="T35" fmla="*/ 10 h 248"/>
                <a:gd name="T36" fmla="*/ 1 w 268"/>
                <a:gd name="T37" fmla="*/ 12 h 248"/>
                <a:gd name="T38" fmla="*/ 2 w 268"/>
                <a:gd name="T39" fmla="*/ 13 h 248"/>
                <a:gd name="T40" fmla="*/ 3 w 268"/>
                <a:gd name="T41" fmla="*/ 14 h 248"/>
                <a:gd name="T42" fmla="*/ 4 w 268"/>
                <a:gd name="T43" fmla="*/ 15 h 248"/>
                <a:gd name="T44" fmla="*/ 5 w 268"/>
                <a:gd name="T45" fmla="*/ 16 h 248"/>
                <a:gd name="T46" fmla="*/ 7 w 268"/>
                <a:gd name="T47" fmla="*/ 16 h 248"/>
                <a:gd name="T48" fmla="*/ 9 w 268"/>
                <a:gd name="T49" fmla="*/ 16 h 248"/>
                <a:gd name="T50" fmla="*/ 10 w 268"/>
                <a:gd name="T51" fmla="*/ 16 h 248"/>
                <a:gd name="T52" fmla="*/ 12 w 268"/>
                <a:gd name="T53" fmla="*/ 15 h 248"/>
                <a:gd name="T54" fmla="*/ 13 w 268"/>
                <a:gd name="T55" fmla="*/ 14 h 248"/>
                <a:gd name="T56" fmla="*/ 14 w 268"/>
                <a:gd name="T57" fmla="*/ 13 h 248"/>
                <a:gd name="T58" fmla="*/ 15 w 268"/>
                <a:gd name="T59" fmla="*/ 12 h 248"/>
                <a:gd name="T60" fmla="*/ 17 w 268"/>
                <a:gd name="T61" fmla="*/ 10 h 248"/>
                <a:gd name="T62" fmla="*/ 17 w 268"/>
                <a:gd name="T63" fmla="*/ 9 h 2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68"/>
                <a:gd name="T97" fmla="*/ 0 h 248"/>
                <a:gd name="T98" fmla="*/ 268 w 268"/>
                <a:gd name="T99" fmla="*/ 248 h 2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68" h="248">
                  <a:moveTo>
                    <a:pt x="268" y="124"/>
                  </a:moveTo>
                  <a:lnTo>
                    <a:pt x="268" y="110"/>
                  </a:lnTo>
                  <a:lnTo>
                    <a:pt x="266" y="98"/>
                  </a:lnTo>
                  <a:lnTo>
                    <a:pt x="262" y="86"/>
                  </a:lnTo>
                  <a:lnTo>
                    <a:pt x="258" y="76"/>
                  </a:lnTo>
                  <a:lnTo>
                    <a:pt x="252" y="64"/>
                  </a:lnTo>
                  <a:lnTo>
                    <a:pt x="246" y="54"/>
                  </a:lnTo>
                  <a:lnTo>
                    <a:pt x="238" y="44"/>
                  </a:lnTo>
                  <a:lnTo>
                    <a:pt x="230" y="36"/>
                  </a:lnTo>
                  <a:lnTo>
                    <a:pt x="220" y="28"/>
                  </a:lnTo>
                  <a:lnTo>
                    <a:pt x="210" y="20"/>
                  </a:lnTo>
                  <a:lnTo>
                    <a:pt x="198" y="14"/>
                  </a:lnTo>
                  <a:lnTo>
                    <a:pt x="186" y="10"/>
                  </a:lnTo>
                  <a:lnTo>
                    <a:pt x="174" y="4"/>
                  </a:lnTo>
                  <a:lnTo>
                    <a:pt x="162" y="2"/>
                  </a:lnTo>
                  <a:lnTo>
                    <a:pt x="148" y="0"/>
                  </a:lnTo>
                  <a:lnTo>
                    <a:pt x="134" y="0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4" y="4"/>
                  </a:lnTo>
                  <a:lnTo>
                    <a:pt x="82" y="10"/>
                  </a:lnTo>
                  <a:lnTo>
                    <a:pt x="70" y="14"/>
                  </a:lnTo>
                  <a:lnTo>
                    <a:pt x="60" y="20"/>
                  </a:lnTo>
                  <a:lnTo>
                    <a:pt x="50" y="28"/>
                  </a:lnTo>
                  <a:lnTo>
                    <a:pt x="40" y="36"/>
                  </a:lnTo>
                  <a:lnTo>
                    <a:pt x="32" y="44"/>
                  </a:lnTo>
                  <a:lnTo>
                    <a:pt x="24" y="54"/>
                  </a:lnTo>
                  <a:lnTo>
                    <a:pt x="16" y="64"/>
                  </a:lnTo>
                  <a:lnTo>
                    <a:pt x="12" y="76"/>
                  </a:lnTo>
                  <a:lnTo>
                    <a:pt x="6" y="86"/>
                  </a:lnTo>
                  <a:lnTo>
                    <a:pt x="4" y="98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2" y="136"/>
                  </a:lnTo>
                  <a:lnTo>
                    <a:pt x="4" y="148"/>
                  </a:lnTo>
                  <a:lnTo>
                    <a:pt x="6" y="160"/>
                  </a:lnTo>
                  <a:lnTo>
                    <a:pt x="12" y="172"/>
                  </a:lnTo>
                  <a:lnTo>
                    <a:pt x="16" y="182"/>
                  </a:lnTo>
                  <a:lnTo>
                    <a:pt x="24" y="192"/>
                  </a:lnTo>
                  <a:lnTo>
                    <a:pt x="32" y="202"/>
                  </a:lnTo>
                  <a:lnTo>
                    <a:pt x="40" y="212"/>
                  </a:lnTo>
                  <a:lnTo>
                    <a:pt x="50" y="220"/>
                  </a:lnTo>
                  <a:lnTo>
                    <a:pt x="60" y="226"/>
                  </a:lnTo>
                  <a:lnTo>
                    <a:pt x="70" y="232"/>
                  </a:lnTo>
                  <a:lnTo>
                    <a:pt x="82" y="238"/>
                  </a:lnTo>
                  <a:lnTo>
                    <a:pt x="94" y="242"/>
                  </a:lnTo>
                  <a:lnTo>
                    <a:pt x="108" y="246"/>
                  </a:lnTo>
                  <a:lnTo>
                    <a:pt x="120" y="246"/>
                  </a:lnTo>
                  <a:lnTo>
                    <a:pt x="134" y="248"/>
                  </a:lnTo>
                  <a:lnTo>
                    <a:pt x="148" y="246"/>
                  </a:lnTo>
                  <a:lnTo>
                    <a:pt x="162" y="246"/>
                  </a:lnTo>
                  <a:lnTo>
                    <a:pt x="174" y="242"/>
                  </a:lnTo>
                  <a:lnTo>
                    <a:pt x="186" y="238"/>
                  </a:lnTo>
                  <a:lnTo>
                    <a:pt x="198" y="232"/>
                  </a:lnTo>
                  <a:lnTo>
                    <a:pt x="210" y="226"/>
                  </a:lnTo>
                  <a:lnTo>
                    <a:pt x="220" y="220"/>
                  </a:lnTo>
                  <a:lnTo>
                    <a:pt x="230" y="212"/>
                  </a:lnTo>
                  <a:lnTo>
                    <a:pt x="238" y="202"/>
                  </a:lnTo>
                  <a:lnTo>
                    <a:pt x="246" y="192"/>
                  </a:lnTo>
                  <a:lnTo>
                    <a:pt x="252" y="182"/>
                  </a:lnTo>
                  <a:lnTo>
                    <a:pt x="258" y="172"/>
                  </a:lnTo>
                  <a:lnTo>
                    <a:pt x="262" y="160"/>
                  </a:lnTo>
                  <a:lnTo>
                    <a:pt x="266" y="148"/>
                  </a:lnTo>
                  <a:lnTo>
                    <a:pt x="268" y="136"/>
                  </a:lnTo>
                  <a:lnTo>
                    <a:pt x="268" y="124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87" name="Freeform 36"/>
            <p:cNvSpPr>
              <a:spLocks/>
            </p:cNvSpPr>
            <p:nvPr/>
          </p:nvSpPr>
          <p:spPr bwMode="auto">
            <a:xfrm>
              <a:off x="2239" y="904"/>
              <a:ext cx="28" cy="118"/>
            </a:xfrm>
            <a:custGeom>
              <a:avLst/>
              <a:gdLst>
                <a:gd name="T0" fmla="*/ 1 w 56"/>
                <a:gd name="T1" fmla="*/ 15 h 236"/>
                <a:gd name="T2" fmla="*/ 1 w 56"/>
                <a:gd name="T3" fmla="*/ 14 h 236"/>
                <a:gd name="T4" fmla="*/ 1 w 56"/>
                <a:gd name="T5" fmla="*/ 13 h 236"/>
                <a:gd name="T6" fmla="*/ 1 w 56"/>
                <a:gd name="T7" fmla="*/ 12 h 236"/>
                <a:gd name="T8" fmla="*/ 1 w 56"/>
                <a:gd name="T9" fmla="*/ 11 h 236"/>
                <a:gd name="T10" fmla="*/ 0 w 56"/>
                <a:gd name="T11" fmla="*/ 10 h 236"/>
                <a:gd name="T12" fmla="*/ 0 w 56"/>
                <a:gd name="T13" fmla="*/ 9 h 236"/>
                <a:gd name="T14" fmla="*/ 1 w 56"/>
                <a:gd name="T15" fmla="*/ 8 h 236"/>
                <a:gd name="T16" fmla="*/ 1 w 56"/>
                <a:gd name="T17" fmla="*/ 7 h 236"/>
                <a:gd name="T18" fmla="*/ 1 w 56"/>
                <a:gd name="T19" fmla="*/ 7 h 236"/>
                <a:gd name="T20" fmla="*/ 1 w 56"/>
                <a:gd name="T21" fmla="*/ 6 h 236"/>
                <a:gd name="T22" fmla="*/ 1 w 56"/>
                <a:gd name="T23" fmla="*/ 5 h 236"/>
                <a:gd name="T24" fmla="*/ 2 w 56"/>
                <a:gd name="T25" fmla="*/ 4 h 236"/>
                <a:gd name="T26" fmla="*/ 2 w 56"/>
                <a:gd name="T27" fmla="*/ 3 h 236"/>
                <a:gd name="T28" fmla="*/ 3 w 56"/>
                <a:gd name="T29" fmla="*/ 2 h 236"/>
                <a:gd name="T30" fmla="*/ 3 w 56"/>
                <a:gd name="T31" fmla="*/ 1 h 236"/>
                <a:gd name="T32" fmla="*/ 4 w 56"/>
                <a:gd name="T33" fmla="*/ 0 h 2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6"/>
                <a:gd name="T52" fmla="*/ 0 h 236"/>
                <a:gd name="T53" fmla="*/ 56 w 56"/>
                <a:gd name="T54" fmla="*/ 236 h 2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6" h="236">
                  <a:moveTo>
                    <a:pt x="14" y="236"/>
                  </a:moveTo>
                  <a:lnTo>
                    <a:pt x="10" y="220"/>
                  </a:lnTo>
                  <a:lnTo>
                    <a:pt x="6" y="204"/>
                  </a:lnTo>
                  <a:lnTo>
                    <a:pt x="4" y="188"/>
                  </a:lnTo>
                  <a:lnTo>
                    <a:pt x="2" y="174"/>
                  </a:lnTo>
                  <a:lnTo>
                    <a:pt x="0" y="158"/>
                  </a:lnTo>
                  <a:lnTo>
                    <a:pt x="0" y="142"/>
                  </a:lnTo>
                  <a:lnTo>
                    <a:pt x="2" y="128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0" y="84"/>
                  </a:lnTo>
                  <a:lnTo>
                    <a:pt x="16" y="70"/>
                  </a:lnTo>
                  <a:lnTo>
                    <a:pt x="22" y="56"/>
                  </a:lnTo>
                  <a:lnTo>
                    <a:pt x="30" y="42"/>
                  </a:lnTo>
                  <a:lnTo>
                    <a:pt x="38" y="28"/>
                  </a:lnTo>
                  <a:lnTo>
                    <a:pt x="46" y="14"/>
                  </a:lnTo>
                  <a:lnTo>
                    <a:pt x="56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88" name="Freeform 37"/>
            <p:cNvSpPr>
              <a:spLocks/>
            </p:cNvSpPr>
            <p:nvPr/>
          </p:nvSpPr>
          <p:spPr bwMode="auto">
            <a:xfrm>
              <a:off x="2395" y="926"/>
              <a:ext cx="15" cy="124"/>
            </a:xfrm>
            <a:custGeom>
              <a:avLst/>
              <a:gdLst>
                <a:gd name="T0" fmla="*/ 2 w 30"/>
                <a:gd name="T1" fmla="*/ 16 h 248"/>
                <a:gd name="T2" fmla="*/ 2 w 30"/>
                <a:gd name="T3" fmla="*/ 15 h 248"/>
                <a:gd name="T4" fmla="*/ 2 w 30"/>
                <a:gd name="T5" fmla="*/ 14 h 248"/>
                <a:gd name="T6" fmla="*/ 2 w 30"/>
                <a:gd name="T7" fmla="*/ 13 h 248"/>
                <a:gd name="T8" fmla="*/ 2 w 30"/>
                <a:gd name="T9" fmla="*/ 12 h 248"/>
                <a:gd name="T10" fmla="*/ 2 w 30"/>
                <a:gd name="T11" fmla="*/ 11 h 248"/>
                <a:gd name="T12" fmla="*/ 2 w 30"/>
                <a:gd name="T13" fmla="*/ 10 h 248"/>
                <a:gd name="T14" fmla="*/ 2 w 30"/>
                <a:gd name="T15" fmla="*/ 9 h 248"/>
                <a:gd name="T16" fmla="*/ 2 w 30"/>
                <a:gd name="T17" fmla="*/ 8 h 248"/>
                <a:gd name="T18" fmla="*/ 2 w 30"/>
                <a:gd name="T19" fmla="*/ 7 h 248"/>
                <a:gd name="T20" fmla="*/ 2 w 30"/>
                <a:gd name="T21" fmla="*/ 6 h 248"/>
                <a:gd name="T22" fmla="*/ 2 w 30"/>
                <a:gd name="T23" fmla="*/ 5 h 248"/>
                <a:gd name="T24" fmla="*/ 2 w 30"/>
                <a:gd name="T25" fmla="*/ 4 h 248"/>
                <a:gd name="T26" fmla="*/ 1 w 30"/>
                <a:gd name="T27" fmla="*/ 3 h 248"/>
                <a:gd name="T28" fmla="*/ 1 w 30"/>
                <a:gd name="T29" fmla="*/ 2 h 248"/>
                <a:gd name="T30" fmla="*/ 1 w 30"/>
                <a:gd name="T31" fmla="*/ 1 h 248"/>
                <a:gd name="T32" fmla="*/ 0 w 30"/>
                <a:gd name="T33" fmla="*/ 0 h 2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0"/>
                <a:gd name="T52" fmla="*/ 0 h 248"/>
                <a:gd name="T53" fmla="*/ 30 w 30"/>
                <a:gd name="T54" fmla="*/ 248 h 24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0" h="248">
                  <a:moveTo>
                    <a:pt x="20" y="248"/>
                  </a:moveTo>
                  <a:lnTo>
                    <a:pt x="24" y="232"/>
                  </a:lnTo>
                  <a:lnTo>
                    <a:pt x="26" y="216"/>
                  </a:lnTo>
                  <a:lnTo>
                    <a:pt x="28" y="200"/>
                  </a:lnTo>
                  <a:lnTo>
                    <a:pt x="30" y="186"/>
                  </a:lnTo>
                  <a:lnTo>
                    <a:pt x="30" y="170"/>
                  </a:lnTo>
                  <a:lnTo>
                    <a:pt x="30" y="154"/>
                  </a:lnTo>
                  <a:lnTo>
                    <a:pt x="30" y="138"/>
                  </a:lnTo>
                  <a:lnTo>
                    <a:pt x="28" y="122"/>
                  </a:lnTo>
                  <a:lnTo>
                    <a:pt x="28" y="108"/>
                  </a:lnTo>
                  <a:lnTo>
                    <a:pt x="26" y="92"/>
                  </a:lnTo>
                  <a:lnTo>
                    <a:pt x="22" y="76"/>
                  </a:lnTo>
                  <a:lnTo>
                    <a:pt x="20" y="60"/>
                  </a:lnTo>
                  <a:lnTo>
                    <a:pt x="16" y="46"/>
                  </a:lnTo>
                  <a:lnTo>
                    <a:pt x="12" y="30"/>
                  </a:lnTo>
                  <a:lnTo>
                    <a:pt x="6" y="1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89" name="Freeform 38"/>
            <p:cNvSpPr>
              <a:spLocks/>
            </p:cNvSpPr>
            <p:nvPr/>
          </p:nvSpPr>
          <p:spPr bwMode="auto">
            <a:xfrm>
              <a:off x="2281" y="873"/>
              <a:ext cx="101" cy="25"/>
            </a:xfrm>
            <a:custGeom>
              <a:avLst/>
              <a:gdLst>
                <a:gd name="T0" fmla="*/ 0 w 202"/>
                <a:gd name="T1" fmla="*/ 0 h 50"/>
                <a:gd name="T2" fmla="*/ 1 w 202"/>
                <a:gd name="T3" fmla="*/ 1 h 50"/>
                <a:gd name="T4" fmla="*/ 2 w 202"/>
                <a:gd name="T5" fmla="*/ 2 h 50"/>
                <a:gd name="T6" fmla="*/ 2 w 202"/>
                <a:gd name="T7" fmla="*/ 2 h 50"/>
                <a:gd name="T8" fmla="*/ 3 w 202"/>
                <a:gd name="T9" fmla="*/ 2 h 50"/>
                <a:gd name="T10" fmla="*/ 3 w 202"/>
                <a:gd name="T11" fmla="*/ 3 h 50"/>
                <a:gd name="T12" fmla="*/ 3 w 202"/>
                <a:gd name="T13" fmla="*/ 3 h 50"/>
                <a:gd name="T14" fmla="*/ 5 w 202"/>
                <a:gd name="T15" fmla="*/ 3 h 50"/>
                <a:gd name="T16" fmla="*/ 6 w 202"/>
                <a:gd name="T17" fmla="*/ 3 h 50"/>
                <a:gd name="T18" fmla="*/ 6 w 202"/>
                <a:gd name="T19" fmla="*/ 3 h 50"/>
                <a:gd name="T20" fmla="*/ 7 w 202"/>
                <a:gd name="T21" fmla="*/ 3 h 50"/>
                <a:gd name="T22" fmla="*/ 7 w 202"/>
                <a:gd name="T23" fmla="*/ 3 h 50"/>
                <a:gd name="T24" fmla="*/ 9 w 202"/>
                <a:gd name="T25" fmla="*/ 3 h 50"/>
                <a:gd name="T26" fmla="*/ 10 w 202"/>
                <a:gd name="T27" fmla="*/ 3 h 50"/>
                <a:gd name="T28" fmla="*/ 11 w 202"/>
                <a:gd name="T29" fmla="*/ 3 h 50"/>
                <a:gd name="T30" fmla="*/ 11 w 202"/>
                <a:gd name="T31" fmla="*/ 2 h 50"/>
                <a:gd name="T32" fmla="*/ 12 w 202"/>
                <a:gd name="T33" fmla="*/ 2 h 50"/>
                <a:gd name="T34" fmla="*/ 13 w 202"/>
                <a:gd name="T35" fmla="*/ 2 h 50"/>
                <a:gd name="T36" fmla="*/ 13 w 202"/>
                <a:gd name="T37" fmla="*/ 1 h 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2"/>
                <a:gd name="T58" fmla="*/ 0 h 50"/>
                <a:gd name="T59" fmla="*/ 202 w 202"/>
                <a:gd name="T60" fmla="*/ 50 h 5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2" h="50">
                  <a:moveTo>
                    <a:pt x="0" y="0"/>
                  </a:moveTo>
                  <a:lnTo>
                    <a:pt x="8" y="10"/>
                  </a:lnTo>
                  <a:lnTo>
                    <a:pt x="18" y="18"/>
                  </a:lnTo>
                  <a:lnTo>
                    <a:pt x="28" y="26"/>
                  </a:lnTo>
                  <a:lnTo>
                    <a:pt x="40" y="32"/>
                  </a:lnTo>
                  <a:lnTo>
                    <a:pt x="50" y="38"/>
                  </a:lnTo>
                  <a:lnTo>
                    <a:pt x="62" y="42"/>
                  </a:lnTo>
                  <a:lnTo>
                    <a:pt x="76" y="46"/>
                  </a:lnTo>
                  <a:lnTo>
                    <a:pt x="88" y="48"/>
                  </a:lnTo>
                  <a:lnTo>
                    <a:pt x="100" y="50"/>
                  </a:lnTo>
                  <a:lnTo>
                    <a:pt x="114" y="50"/>
                  </a:lnTo>
                  <a:lnTo>
                    <a:pt x="126" y="48"/>
                  </a:lnTo>
                  <a:lnTo>
                    <a:pt x="140" y="46"/>
                  </a:lnTo>
                  <a:lnTo>
                    <a:pt x="152" y="42"/>
                  </a:lnTo>
                  <a:lnTo>
                    <a:pt x="164" y="38"/>
                  </a:lnTo>
                  <a:lnTo>
                    <a:pt x="176" y="32"/>
                  </a:lnTo>
                  <a:lnTo>
                    <a:pt x="188" y="24"/>
                  </a:lnTo>
                  <a:lnTo>
                    <a:pt x="194" y="18"/>
                  </a:lnTo>
                  <a:lnTo>
                    <a:pt x="202" y="12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90" name="Freeform 39"/>
            <p:cNvSpPr>
              <a:spLocks/>
            </p:cNvSpPr>
            <p:nvPr/>
          </p:nvSpPr>
          <p:spPr bwMode="auto">
            <a:xfrm>
              <a:off x="2218" y="775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</p:grp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6391276" y="3354388"/>
            <a:ext cx="358775" cy="457200"/>
            <a:chOff x="2218" y="771"/>
            <a:chExt cx="226" cy="288"/>
          </a:xfrm>
        </p:grpSpPr>
        <p:sp>
          <p:nvSpPr>
            <p:cNvPr id="27775" name="Freeform 41"/>
            <p:cNvSpPr>
              <a:spLocks/>
            </p:cNvSpPr>
            <p:nvPr/>
          </p:nvSpPr>
          <p:spPr bwMode="auto">
            <a:xfrm>
              <a:off x="2218" y="771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gradFill rotWithShape="1">
              <a:gsLst>
                <a:gs pos="0">
                  <a:srgbClr val="66CCFF"/>
                </a:gs>
                <a:gs pos="100000">
                  <a:srgbClr val="4E9BC2"/>
                </a:gs>
              </a:gsLst>
              <a:path path="rect">
                <a:fillToRect l="50000" t="50000" r="50000" b="50000"/>
              </a:path>
            </a:gradFill>
            <a:ln w="25400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76" name="Freeform 42"/>
            <p:cNvSpPr>
              <a:spLocks/>
            </p:cNvSpPr>
            <p:nvPr/>
          </p:nvSpPr>
          <p:spPr bwMode="auto">
            <a:xfrm>
              <a:off x="2255" y="881"/>
              <a:ext cx="189" cy="178"/>
            </a:xfrm>
            <a:custGeom>
              <a:avLst/>
              <a:gdLst>
                <a:gd name="T0" fmla="*/ 0 w 378"/>
                <a:gd name="T1" fmla="*/ 20 h 356"/>
                <a:gd name="T2" fmla="*/ 1 w 378"/>
                <a:gd name="T3" fmla="*/ 20 h 356"/>
                <a:gd name="T4" fmla="*/ 3 w 378"/>
                <a:gd name="T5" fmla="*/ 21 h 356"/>
                <a:gd name="T6" fmla="*/ 6 w 378"/>
                <a:gd name="T7" fmla="*/ 21 h 356"/>
                <a:gd name="T8" fmla="*/ 6 w 378"/>
                <a:gd name="T9" fmla="*/ 22 h 356"/>
                <a:gd name="T10" fmla="*/ 9 w 378"/>
                <a:gd name="T11" fmla="*/ 22 h 356"/>
                <a:gd name="T12" fmla="*/ 11 w 378"/>
                <a:gd name="T13" fmla="*/ 22 h 356"/>
                <a:gd name="T14" fmla="*/ 12 w 378"/>
                <a:gd name="T15" fmla="*/ 22 h 356"/>
                <a:gd name="T16" fmla="*/ 14 w 378"/>
                <a:gd name="T17" fmla="*/ 22 h 356"/>
                <a:gd name="T18" fmla="*/ 14 w 378"/>
                <a:gd name="T19" fmla="*/ 22 h 356"/>
                <a:gd name="T20" fmla="*/ 15 w 378"/>
                <a:gd name="T21" fmla="*/ 22 h 356"/>
                <a:gd name="T22" fmla="*/ 16 w 378"/>
                <a:gd name="T23" fmla="*/ 22 h 356"/>
                <a:gd name="T24" fmla="*/ 17 w 378"/>
                <a:gd name="T25" fmla="*/ 22 h 356"/>
                <a:gd name="T26" fmla="*/ 18 w 378"/>
                <a:gd name="T27" fmla="*/ 22 h 356"/>
                <a:gd name="T28" fmla="*/ 18 w 378"/>
                <a:gd name="T29" fmla="*/ 22 h 356"/>
                <a:gd name="T30" fmla="*/ 19 w 378"/>
                <a:gd name="T31" fmla="*/ 22 h 356"/>
                <a:gd name="T32" fmla="*/ 19 w 378"/>
                <a:gd name="T33" fmla="*/ 22 h 356"/>
                <a:gd name="T34" fmla="*/ 20 w 378"/>
                <a:gd name="T35" fmla="*/ 22 h 356"/>
                <a:gd name="T36" fmla="*/ 20 w 378"/>
                <a:gd name="T37" fmla="*/ 22 h 356"/>
                <a:gd name="T38" fmla="*/ 20 w 378"/>
                <a:gd name="T39" fmla="*/ 22 h 356"/>
                <a:gd name="T40" fmla="*/ 20 w 378"/>
                <a:gd name="T41" fmla="*/ 22 h 356"/>
                <a:gd name="T42" fmla="*/ 21 w 378"/>
                <a:gd name="T43" fmla="*/ 22 h 356"/>
                <a:gd name="T44" fmla="*/ 21 w 378"/>
                <a:gd name="T45" fmla="*/ 22 h 356"/>
                <a:gd name="T46" fmla="*/ 21 w 378"/>
                <a:gd name="T47" fmla="*/ 22 h 356"/>
                <a:gd name="T48" fmla="*/ 22 w 378"/>
                <a:gd name="T49" fmla="*/ 22 h 356"/>
                <a:gd name="T50" fmla="*/ 22 w 378"/>
                <a:gd name="T51" fmla="*/ 21 h 356"/>
                <a:gd name="T52" fmla="*/ 22 w 378"/>
                <a:gd name="T53" fmla="*/ 21 h 356"/>
                <a:gd name="T54" fmla="*/ 23 w 378"/>
                <a:gd name="T55" fmla="*/ 21 h 356"/>
                <a:gd name="T56" fmla="*/ 23 w 378"/>
                <a:gd name="T57" fmla="*/ 20 h 356"/>
                <a:gd name="T58" fmla="*/ 24 w 378"/>
                <a:gd name="T59" fmla="*/ 20 h 356"/>
                <a:gd name="T60" fmla="*/ 24 w 378"/>
                <a:gd name="T61" fmla="*/ 19 h 356"/>
                <a:gd name="T62" fmla="*/ 24 w 378"/>
                <a:gd name="T63" fmla="*/ 19 h 356"/>
                <a:gd name="T64" fmla="*/ 24 w 378"/>
                <a:gd name="T65" fmla="*/ 19 h 356"/>
                <a:gd name="T66" fmla="*/ 24 w 378"/>
                <a:gd name="T67" fmla="*/ 10 h 356"/>
                <a:gd name="T68" fmla="*/ 24 w 378"/>
                <a:gd name="T69" fmla="*/ 10 h 356"/>
                <a:gd name="T70" fmla="*/ 24 w 378"/>
                <a:gd name="T71" fmla="*/ 9 h 356"/>
                <a:gd name="T72" fmla="*/ 24 w 378"/>
                <a:gd name="T73" fmla="*/ 7 h 356"/>
                <a:gd name="T74" fmla="*/ 23 w 378"/>
                <a:gd name="T75" fmla="*/ 6 h 356"/>
                <a:gd name="T76" fmla="*/ 23 w 378"/>
                <a:gd name="T77" fmla="*/ 6 h 356"/>
                <a:gd name="T78" fmla="*/ 23 w 378"/>
                <a:gd name="T79" fmla="*/ 6 h 356"/>
                <a:gd name="T80" fmla="*/ 22 w 378"/>
                <a:gd name="T81" fmla="*/ 5 h 356"/>
                <a:gd name="T82" fmla="*/ 22 w 378"/>
                <a:gd name="T83" fmla="*/ 3 h 356"/>
                <a:gd name="T84" fmla="*/ 21 w 378"/>
                <a:gd name="T85" fmla="*/ 3 h 356"/>
                <a:gd name="T86" fmla="*/ 21 w 378"/>
                <a:gd name="T87" fmla="*/ 3 h 356"/>
                <a:gd name="T88" fmla="*/ 20 w 378"/>
                <a:gd name="T89" fmla="*/ 3 h 356"/>
                <a:gd name="T90" fmla="*/ 19 w 378"/>
                <a:gd name="T91" fmla="*/ 1 h 356"/>
                <a:gd name="T92" fmla="*/ 19 w 378"/>
                <a:gd name="T93" fmla="*/ 1 h 356"/>
                <a:gd name="T94" fmla="*/ 18 w 378"/>
                <a:gd name="T95" fmla="*/ 1 h 356"/>
                <a:gd name="T96" fmla="*/ 17 w 378"/>
                <a:gd name="T97" fmla="*/ 1 h 356"/>
                <a:gd name="T98" fmla="*/ 15 w 378"/>
                <a:gd name="T99" fmla="*/ 0 h 35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78"/>
                <a:gd name="T151" fmla="*/ 0 h 356"/>
                <a:gd name="T152" fmla="*/ 378 w 378"/>
                <a:gd name="T153" fmla="*/ 356 h 35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78" h="356">
                  <a:moveTo>
                    <a:pt x="0" y="306"/>
                  </a:moveTo>
                  <a:lnTo>
                    <a:pt x="26" y="318"/>
                  </a:lnTo>
                  <a:lnTo>
                    <a:pt x="54" y="328"/>
                  </a:lnTo>
                  <a:lnTo>
                    <a:pt x="82" y="336"/>
                  </a:lnTo>
                  <a:lnTo>
                    <a:pt x="110" y="344"/>
                  </a:lnTo>
                  <a:lnTo>
                    <a:pt x="140" y="350"/>
                  </a:lnTo>
                  <a:lnTo>
                    <a:pt x="168" y="354"/>
                  </a:lnTo>
                  <a:lnTo>
                    <a:pt x="198" y="356"/>
                  </a:lnTo>
                  <a:lnTo>
                    <a:pt x="228" y="356"/>
                  </a:lnTo>
                  <a:lnTo>
                    <a:pt x="236" y="356"/>
                  </a:lnTo>
                  <a:lnTo>
                    <a:pt x="246" y="354"/>
                  </a:lnTo>
                  <a:lnTo>
                    <a:pt x="256" y="354"/>
                  </a:lnTo>
                  <a:lnTo>
                    <a:pt x="264" y="352"/>
                  </a:lnTo>
                  <a:lnTo>
                    <a:pt x="274" y="348"/>
                  </a:lnTo>
                  <a:lnTo>
                    <a:pt x="284" y="346"/>
                  </a:lnTo>
                  <a:lnTo>
                    <a:pt x="300" y="338"/>
                  </a:lnTo>
                  <a:lnTo>
                    <a:pt x="304" y="340"/>
                  </a:lnTo>
                  <a:lnTo>
                    <a:pt x="306" y="342"/>
                  </a:lnTo>
                  <a:lnTo>
                    <a:pt x="310" y="344"/>
                  </a:lnTo>
                  <a:lnTo>
                    <a:pt x="314" y="344"/>
                  </a:lnTo>
                  <a:lnTo>
                    <a:pt x="318" y="344"/>
                  </a:lnTo>
                  <a:lnTo>
                    <a:pt x="322" y="344"/>
                  </a:lnTo>
                  <a:lnTo>
                    <a:pt x="326" y="344"/>
                  </a:lnTo>
                  <a:lnTo>
                    <a:pt x="330" y="342"/>
                  </a:lnTo>
                  <a:lnTo>
                    <a:pt x="338" y="338"/>
                  </a:lnTo>
                  <a:lnTo>
                    <a:pt x="344" y="334"/>
                  </a:lnTo>
                  <a:lnTo>
                    <a:pt x="352" y="328"/>
                  </a:lnTo>
                  <a:lnTo>
                    <a:pt x="358" y="322"/>
                  </a:lnTo>
                  <a:lnTo>
                    <a:pt x="364" y="316"/>
                  </a:lnTo>
                  <a:lnTo>
                    <a:pt x="370" y="310"/>
                  </a:lnTo>
                  <a:lnTo>
                    <a:pt x="374" y="302"/>
                  </a:lnTo>
                  <a:lnTo>
                    <a:pt x="378" y="296"/>
                  </a:lnTo>
                  <a:lnTo>
                    <a:pt x="378" y="160"/>
                  </a:lnTo>
                  <a:lnTo>
                    <a:pt x="378" y="146"/>
                  </a:lnTo>
                  <a:lnTo>
                    <a:pt x="376" y="134"/>
                  </a:lnTo>
                  <a:lnTo>
                    <a:pt x="372" y="120"/>
                  </a:lnTo>
                  <a:lnTo>
                    <a:pt x="368" y="108"/>
                  </a:lnTo>
                  <a:lnTo>
                    <a:pt x="362" y="96"/>
                  </a:lnTo>
                  <a:lnTo>
                    <a:pt x="356" y="84"/>
                  </a:lnTo>
                  <a:lnTo>
                    <a:pt x="350" y="74"/>
                  </a:lnTo>
                  <a:lnTo>
                    <a:pt x="342" y="62"/>
                  </a:lnTo>
                  <a:lnTo>
                    <a:pt x="334" y="52"/>
                  </a:lnTo>
                  <a:lnTo>
                    <a:pt x="324" y="44"/>
                  </a:lnTo>
                  <a:lnTo>
                    <a:pt x="314" y="34"/>
                  </a:lnTo>
                  <a:lnTo>
                    <a:pt x="304" y="26"/>
                  </a:lnTo>
                  <a:lnTo>
                    <a:pt x="292" y="18"/>
                  </a:lnTo>
                  <a:lnTo>
                    <a:pt x="280" y="12"/>
                  </a:lnTo>
                  <a:lnTo>
                    <a:pt x="268" y="4"/>
                  </a:lnTo>
                  <a:lnTo>
                    <a:pt x="254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77" name="Freeform 43"/>
            <p:cNvSpPr>
              <a:spLocks/>
            </p:cNvSpPr>
            <p:nvPr/>
          </p:nvSpPr>
          <p:spPr bwMode="auto">
            <a:xfrm>
              <a:off x="2218" y="874"/>
              <a:ext cx="62" cy="160"/>
            </a:xfrm>
            <a:custGeom>
              <a:avLst/>
              <a:gdLst>
                <a:gd name="T0" fmla="*/ 8 w 124"/>
                <a:gd name="T1" fmla="*/ 0 h 320"/>
                <a:gd name="T2" fmla="*/ 7 w 124"/>
                <a:gd name="T3" fmla="*/ 1 h 320"/>
                <a:gd name="T4" fmla="*/ 7 w 124"/>
                <a:gd name="T5" fmla="*/ 1 h 320"/>
                <a:gd name="T6" fmla="*/ 6 w 124"/>
                <a:gd name="T7" fmla="*/ 1 h 320"/>
                <a:gd name="T8" fmla="*/ 5 w 124"/>
                <a:gd name="T9" fmla="*/ 1 h 320"/>
                <a:gd name="T10" fmla="*/ 5 w 124"/>
                <a:gd name="T11" fmla="*/ 3 h 320"/>
                <a:gd name="T12" fmla="*/ 4 w 124"/>
                <a:gd name="T13" fmla="*/ 3 h 320"/>
                <a:gd name="T14" fmla="*/ 3 w 124"/>
                <a:gd name="T15" fmla="*/ 3 h 320"/>
                <a:gd name="T16" fmla="*/ 3 w 124"/>
                <a:gd name="T17" fmla="*/ 5 h 320"/>
                <a:gd name="T18" fmla="*/ 2 w 124"/>
                <a:gd name="T19" fmla="*/ 5 h 320"/>
                <a:gd name="T20" fmla="*/ 2 w 124"/>
                <a:gd name="T21" fmla="*/ 5 h 320"/>
                <a:gd name="T22" fmla="*/ 1 w 124"/>
                <a:gd name="T23" fmla="*/ 6 h 320"/>
                <a:gd name="T24" fmla="*/ 1 w 124"/>
                <a:gd name="T25" fmla="*/ 7 h 320"/>
                <a:gd name="T26" fmla="*/ 1 w 124"/>
                <a:gd name="T27" fmla="*/ 7 h 320"/>
                <a:gd name="T28" fmla="*/ 1 w 124"/>
                <a:gd name="T29" fmla="*/ 9 h 320"/>
                <a:gd name="T30" fmla="*/ 1 w 124"/>
                <a:gd name="T31" fmla="*/ 10 h 320"/>
                <a:gd name="T32" fmla="*/ 0 w 124"/>
                <a:gd name="T33" fmla="*/ 10 h 320"/>
                <a:gd name="T34" fmla="*/ 0 w 124"/>
                <a:gd name="T35" fmla="*/ 10 h 320"/>
                <a:gd name="T36" fmla="*/ 1 w 124"/>
                <a:gd name="T37" fmla="*/ 15 h 320"/>
                <a:gd name="T38" fmla="*/ 1 w 124"/>
                <a:gd name="T39" fmla="*/ 15 h 320"/>
                <a:gd name="T40" fmla="*/ 1 w 124"/>
                <a:gd name="T41" fmla="*/ 15 h 320"/>
                <a:gd name="T42" fmla="*/ 1 w 124"/>
                <a:gd name="T43" fmla="*/ 17 h 320"/>
                <a:gd name="T44" fmla="*/ 1 w 124"/>
                <a:gd name="T45" fmla="*/ 17 h 320"/>
                <a:gd name="T46" fmla="*/ 1 w 124"/>
                <a:gd name="T47" fmla="*/ 18 h 320"/>
                <a:gd name="T48" fmla="*/ 1 w 124"/>
                <a:gd name="T49" fmla="*/ 18 h 320"/>
                <a:gd name="T50" fmla="*/ 2 w 124"/>
                <a:gd name="T51" fmla="*/ 18 h 320"/>
                <a:gd name="T52" fmla="*/ 2 w 124"/>
                <a:gd name="T53" fmla="*/ 19 h 320"/>
                <a:gd name="T54" fmla="*/ 3 w 124"/>
                <a:gd name="T55" fmla="*/ 19 h 320"/>
                <a:gd name="T56" fmla="*/ 3 w 124"/>
                <a:gd name="T57" fmla="*/ 19 h 320"/>
                <a:gd name="T58" fmla="*/ 3 w 124"/>
                <a:gd name="T59" fmla="*/ 19 h 320"/>
                <a:gd name="T60" fmla="*/ 3 w 124"/>
                <a:gd name="T61" fmla="*/ 19 h 320"/>
                <a:gd name="T62" fmla="*/ 4 w 124"/>
                <a:gd name="T63" fmla="*/ 19 h 320"/>
                <a:gd name="T64" fmla="*/ 4 w 124"/>
                <a:gd name="T65" fmla="*/ 19 h 320"/>
                <a:gd name="T66" fmla="*/ 4 w 124"/>
                <a:gd name="T67" fmla="*/ 19 h 320"/>
                <a:gd name="T68" fmla="*/ 4 w 124"/>
                <a:gd name="T69" fmla="*/ 19 h 320"/>
                <a:gd name="T70" fmla="*/ 4 w 124"/>
                <a:gd name="T71" fmla="*/ 20 h 320"/>
                <a:gd name="T72" fmla="*/ 5 w 124"/>
                <a:gd name="T73" fmla="*/ 20 h 320"/>
                <a:gd name="T74" fmla="*/ 5 w 124"/>
                <a:gd name="T75" fmla="*/ 20 h 32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4"/>
                <a:gd name="T115" fmla="*/ 0 h 320"/>
                <a:gd name="T116" fmla="*/ 124 w 124"/>
                <a:gd name="T117" fmla="*/ 320 h 32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4" h="320">
                  <a:moveTo>
                    <a:pt x="124" y="0"/>
                  </a:moveTo>
                  <a:lnTo>
                    <a:pt x="112" y="6"/>
                  </a:lnTo>
                  <a:lnTo>
                    <a:pt x="100" y="12"/>
                  </a:lnTo>
                  <a:lnTo>
                    <a:pt x="88" y="20"/>
                  </a:lnTo>
                  <a:lnTo>
                    <a:pt x="76" y="28"/>
                  </a:lnTo>
                  <a:lnTo>
                    <a:pt x="66" y="36"/>
                  </a:lnTo>
                  <a:lnTo>
                    <a:pt x="56" y="44"/>
                  </a:lnTo>
                  <a:lnTo>
                    <a:pt x="46" y="54"/>
                  </a:lnTo>
                  <a:lnTo>
                    <a:pt x="38" y="66"/>
                  </a:lnTo>
                  <a:lnTo>
                    <a:pt x="30" y="76"/>
                  </a:lnTo>
                  <a:lnTo>
                    <a:pt x="22" y="88"/>
                  </a:lnTo>
                  <a:lnTo>
                    <a:pt x="16" y="100"/>
                  </a:lnTo>
                  <a:lnTo>
                    <a:pt x="12" y="112"/>
                  </a:lnTo>
                  <a:lnTo>
                    <a:pt x="8" y="124"/>
                  </a:lnTo>
                  <a:lnTo>
                    <a:pt x="4" y="138"/>
                  </a:lnTo>
                  <a:lnTo>
                    <a:pt x="2" y="150"/>
                  </a:lnTo>
                  <a:lnTo>
                    <a:pt x="0" y="164"/>
                  </a:lnTo>
                  <a:lnTo>
                    <a:pt x="2" y="240"/>
                  </a:lnTo>
                  <a:lnTo>
                    <a:pt x="2" y="248"/>
                  </a:lnTo>
                  <a:lnTo>
                    <a:pt x="4" y="254"/>
                  </a:lnTo>
                  <a:lnTo>
                    <a:pt x="6" y="262"/>
                  </a:lnTo>
                  <a:lnTo>
                    <a:pt x="8" y="268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22" y="286"/>
                  </a:lnTo>
                  <a:lnTo>
                    <a:pt x="28" y="290"/>
                  </a:lnTo>
                  <a:lnTo>
                    <a:pt x="34" y="296"/>
                  </a:lnTo>
                  <a:lnTo>
                    <a:pt x="38" y="296"/>
                  </a:lnTo>
                  <a:lnTo>
                    <a:pt x="42" y="298"/>
                  </a:lnTo>
                  <a:lnTo>
                    <a:pt x="46" y="298"/>
                  </a:lnTo>
                  <a:lnTo>
                    <a:pt x="50" y="298"/>
                  </a:lnTo>
                  <a:lnTo>
                    <a:pt x="54" y="296"/>
                  </a:lnTo>
                  <a:lnTo>
                    <a:pt x="56" y="296"/>
                  </a:lnTo>
                  <a:lnTo>
                    <a:pt x="58" y="302"/>
                  </a:lnTo>
                  <a:lnTo>
                    <a:pt x="62" y="310"/>
                  </a:lnTo>
                  <a:lnTo>
                    <a:pt x="68" y="316"/>
                  </a:lnTo>
                  <a:lnTo>
                    <a:pt x="74" y="32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78" name="Freeform 44"/>
            <p:cNvSpPr>
              <a:spLocks/>
            </p:cNvSpPr>
            <p:nvPr/>
          </p:nvSpPr>
          <p:spPr bwMode="auto">
            <a:xfrm>
              <a:off x="2267" y="775"/>
              <a:ext cx="134" cy="124"/>
            </a:xfrm>
            <a:custGeom>
              <a:avLst/>
              <a:gdLst>
                <a:gd name="T0" fmla="*/ 17 w 268"/>
                <a:gd name="T1" fmla="*/ 7 h 248"/>
                <a:gd name="T2" fmla="*/ 17 w 268"/>
                <a:gd name="T3" fmla="*/ 6 h 248"/>
                <a:gd name="T4" fmla="*/ 15 w 268"/>
                <a:gd name="T5" fmla="*/ 4 h 248"/>
                <a:gd name="T6" fmla="*/ 14 w 268"/>
                <a:gd name="T7" fmla="*/ 3 h 248"/>
                <a:gd name="T8" fmla="*/ 13 w 268"/>
                <a:gd name="T9" fmla="*/ 2 h 248"/>
                <a:gd name="T10" fmla="*/ 12 w 268"/>
                <a:gd name="T11" fmla="*/ 1 h 248"/>
                <a:gd name="T12" fmla="*/ 10 w 268"/>
                <a:gd name="T13" fmla="*/ 1 h 248"/>
                <a:gd name="T14" fmla="*/ 9 w 268"/>
                <a:gd name="T15" fmla="*/ 0 h 248"/>
                <a:gd name="T16" fmla="*/ 7 w 268"/>
                <a:gd name="T17" fmla="*/ 0 h 248"/>
                <a:gd name="T18" fmla="*/ 5 w 268"/>
                <a:gd name="T19" fmla="*/ 1 h 248"/>
                <a:gd name="T20" fmla="*/ 4 w 268"/>
                <a:gd name="T21" fmla="*/ 1 h 248"/>
                <a:gd name="T22" fmla="*/ 3 w 268"/>
                <a:gd name="T23" fmla="*/ 2 h 248"/>
                <a:gd name="T24" fmla="*/ 2 w 268"/>
                <a:gd name="T25" fmla="*/ 3 h 248"/>
                <a:gd name="T26" fmla="*/ 1 w 268"/>
                <a:gd name="T27" fmla="*/ 4 h 248"/>
                <a:gd name="T28" fmla="*/ 1 w 268"/>
                <a:gd name="T29" fmla="*/ 6 h 248"/>
                <a:gd name="T30" fmla="*/ 1 w 268"/>
                <a:gd name="T31" fmla="*/ 7 h 248"/>
                <a:gd name="T32" fmla="*/ 1 w 268"/>
                <a:gd name="T33" fmla="*/ 9 h 248"/>
                <a:gd name="T34" fmla="*/ 1 w 268"/>
                <a:gd name="T35" fmla="*/ 10 h 248"/>
                <a:gd name="T36" fmla="*/ 1 w 268"/>
                <a:gd name="T37" fmla="*/ 12 h 248"/>
                <a:gd name="T38" fmla="*/ 2 w 268"/>
                <a:gd name="T39" fmla="*/ 13 h 248"/>
                <a:gd name="T40" fmla="*/ 3 w 268"/>
                <a:gd name="T41" fmla="*/ 14 h 248"/>
                <a:gd name="T42" fmla="*/ 4 w 268"/>
                <a:gd name="T43" fmla="*/ 15 h 248"/>
                <a:gd name="T44" fmla="*/ 5 w 268"/>
                <a:gd name="T45" fmla="*/ 16 h 248"/>
                <a:gd name="T46" fmla="*/ 7 w 268"/>
                <a:gd name="T47" fmla="*/ 16 h 248"/>
                <a:gd name="T48" fmla="*/ 9 w 268"/>
                <a:gd name="T49" fmla="*/ 16 h 248"/>
                <a:gd name="T50" fmla="*/ 10 w 268"/>
                <a:gd name="T51" fmla="*/ 16 h 248"/>
                <a:gd name="T52" fmla="*/ 12 w 268"/>
                <a:gd name="T53" fmla="*/ 15 h 248"/>
                <a:gd name="T54" fmla="*/ 13 w 268"/>
                <a:gd name="T55" fmla="*/ 14 h 248"/>
                <a:gd name="T56" fmla="*/ 14 w 268"/>
                <a:gd name="T57" fmla="*/ 13 h 248"/>
                <a:gd name="T58" fmla="*/ 15 w 268"/>
                <a:gd name="T59" fmla="*/ 12 h 248"/>
                <a:gd name="T60" fmla="*/ 17 w 268"/>
                <a:gd name="T61" fmla="*/ 10 h 248"/>
                <a:gd name="T62" fmla="*/ 17 w 268"/>
                <a:gd name="T63" fmla="*/ 9 h 2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68"/>
                <a:gd name="T97" fmla="*/ 0 h 248"/>
                <a:gd name="T98" fmla="*/ 268 w 268"/>
                <a:gd name="T99" fmla="*/ 248 h 2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68" h="248">
                  <a:moveTo>
                    <a:pt x="268" y="124"/>
                  </a:moveTo>
                  <a:lnTo>
                    <a:pt x="268" y="110"/>
                  </a:lnTo>
                  <a:lnTo>
                    <a:pt x="266" y="98"/>
                  </a:lnTo>
                  <a:lnTo>
                    <a:pt x="262" y="86"/>
                  </a:lnTo>
                  <a:lnTo>
                    <a:pt x="258" y="76"/>
                  </a:lnTo>
                  <a:lnTo>
                    <a:pt x="252" y="64"/>
                  </a:lnTo>
                  <a:lnTo>
                    <a:pt x="246" y="54"/>
                  </a:lnTo>
                  <a:lnTo>
                    <a:pt x="238" y="44"/>
                  </a:lnTo>
                  <a:lnTo>
                    <a:pt x="230" y="36"/>
                  </a:lnTo>
                  <a:lnTo>
                    <a:pt x="220" y="28"/>
                  </a:lnTo>
                  <a:lnTo>
                    <a:pt x="210" y="20"/>
                  </a:lnTo>
                  <a:lnTo>
                    <a:pt x="198" y="14"/>
                  </a:lnTo>
                  <a:lnTo>
                    <a:pt x="186" y="10"/>
                  </a:lnTo>
                  <a:lnTo>
                    <a:pt x="174" y="4"/>
                  </a:lnTo>
                  <a:lnTo>
                    <a:pt x="162" y="2"/>
                  </a:lnTo>
                  <a:lnTo>
                    <a:pt x="148" y="0"/>
                  </a:lnTo>
                  <a:lnTo>
                    <a:pt x="134" y="0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4" y="4"/>
                  </a:lnTo>
                  <a:lnTo>
                    <a:pt x="82" y="10"/>
                  </a:lnTo>
                  <a:lnTo>
                    <a:pt x="70" y="14"/>
                  </a:lnTo>
                  <a:lnTo>
                    <a:pt x="60" y="20"/>
                  </a:lnTo>
                  <a:lnTo>
                    <a:pt x="50" y="28"/>
                  </a:lnTo>
                  <a:lnTo>
                    <a:pt x="40" y="36"/>
                  </a:lnTo>
                  <a:lnTo>
                    <a:pt x="32" y="44"/>
                  </a:lnTo>
                  <a:lnTo>
                    <a:pt x="24" y="54"/>
                  </a:lnTo>
                  <a:lnTo>
                    <a:pt x="16" y="64"/>
                  </a:lnTo>
                  <a:lnTo>
                    <a:pt x="12" y="76"/>
                  </a:lnTo>
                  <a:lnTo>
                    <a:pt x="6" y="86"/>
                  </a:lnTo>
                  <a:lnTo>
                    <a:pt x="4" y="98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2" y="136"/>
                  </a:lnTo>
                  <a:lnTo>
                    <a:pt x="4" y="148"/>
                  </a:lnTo>
                  <a:lnTo>
                    <a:pt x="6" y="160"/>
                  </a:lnTo>
                  <a:lnTo>
                    <a:pt x="12" y="172"/>
                  </a:lnTo>
                  <a:lnTo>
                    <a:pt x="16" y="182"/>
                  </a:lnTo>
                  <a:lnTo>
                    <a:pt x="24" y="192"/>
                  </a:lnTo>
                  <a:lnTo>
                    <a:pt x="32" y="202"/>
                  </a:lnTo>
                  <a:lnTo>
                    <a:pt x="40" y="212"/>
                  </a:lnTo>
                  <a:lnTo>
                    <a:pt x="50" y="220"/>
                  </a:lnTo>
                  <a:lnTo>
                    <a:pt x="60" y="226"/>
                  </a:lnTo>
                  <a:lnTo>
                    <a:pt x="70" y="232"/>
                  </a:lnTo>
                  <a:lnTo>
                    <a:pt x="82" y="238"/>
                  </a:lnTo>
                  <a:lnTo>
                    <a:pt x="94" y="242"/>
                  </a:lnTo>
                  <a:lnTo>
                    <a:pt x="108" y="246"/>
                  </a:lnTo>
                  <a:lnTo>
                    <a:pt x="120" y="246"/>
                  </a:lnTo>
                  <a:lnTo>
                    <a:pt x="134" y="248"/>
                  </a:lnTo>
                  <a:lnTo>
                    <a:pt x="148" y="246"/>
                  </a:lnTo>
                  <a:lnTo>
                    <a:pt x="162" y="246"/>
                  </a:lnTo>
                  <a:lnTo>
                    <a:pt x="174" y="242"/>
                  </a:lnTo>
                  <a:lnTo>
                    <a:pt x="186" y="238"/>
                  </a:lnTo>
                  <a:lnTo>
                    <a:pt x="198" y="232"/>
                  </a:lnTo>
                  <a:lnTo>
                    <a:pt x="210" y="226"/>
                  </a:lnTo>
                  <a:lnTo>
                    <a:pt x="220" y="220"/>
                  </a:lnTo>
                  <a:lnTo>
                    <a:pt x="230" y="212"/>
                  </a:lnTo>
                  <a:lnTo>
                    <a:pt x="238" y="202"/>
                  </a:lnTo>
                  <a:lnTo>
                    <a:pt x="246" y="192"/>
                  </a:lnTo>
                  <a:lnTo>
                    <a:pt x="252" y="182"/>
                  </a:lnTo>
                  <a:lnTo>
                    <a:pt x="258" y="172"/>
                  </a:lnTo>
                  <a:lnTo>
                    <a:pt x="262" y="160"/>
                  </a:lnTo>
                  <a:lnTo>
                    <a:pt x="266" y="148"/>
                  </a:lnTo>
                  <a:lnTo>
                    <a:pt x="268" y="136"/>
                  </a:lnTo>
                  <a:lnTo>
                    <a:pt x="268" y="124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79" name="Freeform 45"/>
            <p:cNvSpPr>
              <a:spLocks/>
            </p:cNvSpPr>
            <p:nvPr/>
          </p:nvSpPr>
          <p:spPr bwMode="auto">
            <a:xfrm>
              <a:off x="2239" y="904"/>
              <a:ext cx="28" cy="118"/>
            </a:xfrm>
            <a:custGeom>
              <a:avLst/>
              <a:gdLst>
                <a:gd name="T0" fmla="*/ 1 w 56"/>
                <a:gd name="T1" fmla="*/ 15 h 236"/>
                <a:gd name="T2" fmla="*/ 1 w 56"/>
                <a:gd name="T3" fmla="*/ 14 h 236"/>
                <a:gd name="T4" fmla="*/ 1 w 56"/>
                <a:gd name="T5" fmla="*/ 13 h 236"/>
                <a:gd name="T6" fmla="*/ 1 w 56"/>
                <a:gd name="T7" fmla="*/ 12 h 236"/>
                <a:gd name="T8" fmla="*/ 1 w 56"/>
                <a:gd name="T9" fmla="*/ 11 h 236"/>
                <a:gd name="T10" fmla="*/ 0 w 56"/>
                <a:gd name="T11" fmla="*/ 10 h 236"/>
                <a:gd name="T12" fmla="*/ 0 w 56"/>
                <a:gd name="T13" fmla="*/ 9 h 236"/>
                <a:gd name="T14" fmla="*/ 1 w 56"/>
                <a:gd name="T15" fmla="*/ 8 h 236"/>
                <a:gd name="T16" fmla="*/ 1 w 56"/>
                <a:gd name="T17" fmla="*/ 7 h 236"/>
                <a:gd name="T18" fmla="*/ 1 w 56"/>
                <a:gd name="T19" fmla="*/ 7 h 236"/>
                <a:gd name="T20" fmla="*/ 1 w 56"/>
                <a:gd name="T21" fmla="*/ 6 h 236"/>
                <a:gd name="T22" fmla="*/ 1 w 56"/>
                <a:gd name="T23" fmla="*/ 5 h 236"/>
                <a:gd name="T24" fmla="*/ 2 w 56"/>
                <a:gd name="T25" fmla="*/ 4 h 236"/>
                <a:gd name="T26" fmla="*/ 2 w 56"/>
                <a:gd name="T27" fmla="*/ 3 h 236"/>
                <a:gd name="T28" fmla="*/ 3 w 56"/>
                <a:gd name="T29" fmla="*/ 2 h 236"/>
                <a:gd name="T30" fmla="*/ 3 w 56"/>
                <a:gd name="T31" fmla="*/ 1 h 236"/>
                <a:gd name="T32" fmla="*/ 4 w 56"/>
                <a:gd name="T33" fmla="*/ 0 h 2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6"/>
                <a:gd name="T52" fmla="*/ 0 h 236"/>
                <a:gd name="T53" fmla="*/ 56 w 56"/>
                <a:gd name="T54" fmla="*/ 236 h 2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6" h="236">
                  <a:moveTo>
                    <a:pt x="14" y="236"/>
                  </a:moveTo>
                  <a:lnTo>
                    <a:pt x="10" y="220"/>
                  </a:lnTo>
                  <a:lnTo>
                    <a:pt x="6" y="204"/>
                  </a:lnTo>
                  <a:lnTo>
                    <a:pt x="4" y="188"/>
                  </a:lnTo>
                  <a:lnTo>
                    <a:pt x="2" y="174"/>
                  </a:lnTo>
                  <a:lnTo>
                    <a:pt x="0" y="158"/>
                  </a:lnTo>
                  <a:lnTo>
                    <a:pt x="0" y="142"/>
                  </a:lnTo>
                  <a:lnTo>
                    <a:pt x="2" y="128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0" y="84"/>
                  </a:lnTo>
                  <a:lnTo>
                    <a:pt x="16" y="70"/>
                  </a:lnTo>
                  <a:lnTo>
                    <a:pt x="22" y="56"/>
                  </a:lnTo>
                  <a:lnTo>
                    <a:pt x="30" y="42"/>
                  </a:lnTo>
                  <a:lnTo>
                    <a:pt x="38" y="28"/>
                  </a:lnTo>
                  <a:lnTo>
                    <a:pt x="46" y="14"/>
                  </a:lnTo>
                  <a:lnTo>
                    <a:pt x="56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80" name="Freeform 46"/>
            <p:cNvSpPr>
              <a:spLocks/>
            </p:cNvSpPr>
            <p:nvPr/>
          </p:nvSpPr>
          <p:spPr bwMode="auto">
            <a:xfrm>
              <a:off x="2395" y="926"/>
              <a:ext cx="15" cy="124"/>
            </a:xfrm>
            <a:custGeom>
              <a:avLst/>
              <a:gdLst>
                <a:gd name="T0" fmla="*/ 2 w 30"/>
                <a:gd name="T1" fmla="*/ 16 h 248"/>
                <a:gd name="T2" fmla="*/ 2 w 30"/>
                <a:gd name="T3" fmla="*/ 15 h 248"/>
                <a:gd name="T4" fmla="*/ 2 w 30"/>
                <a:gd name="T5" fmla="*/ 14 h 248"/>
                <a:gd name="T6" fmla="*/ 2 w 30"/>
                <a:gd name="T7" fmla="*/ 13 h 248"/>
                <a:gd name="T8" fmla="*/ 2 w 30"/>
                <a:gd name="T9" fmla="*/ 12 h 248"/>
                <a:gd name="T10" fmla="*/ 2 w 30"/>
                <a:gd name="T11" fmla="*/ 11 h 248"/>
                <a:gd name="T12" fmla="*/ 2 w 30"/>
                <a:gd name="T13" fmla="*/ 10 h 248"/>
                <a:gd name="T14" fmla="*/ 2 w 30"/>
                <a:gd name="T15" fmla="*/ 9 h 248"/>
                <a:gd name="T16" fmla="*/ 2 w 30"/>
                <a:gd name="T17" fmla="*/ 8 h 248"/>
                <a:gd name="T18" fmla="*/ 2 w 30"/>
                <a:gd name="T19" fmla="*/ 7 h 248"/>
                <a:gd name="T20" fmla="*/ 2 w 30"/>
                <a:gd name="T21" fmla="*/ 6 h 248"/>
                <a:gd name="T22" fmla="*/ 2 w 30"/>
                <a:gd name="T23" fmla="*/ 5 h 248"/>
                <a:gd name="T24" fmla="*/ 2 w 30"/>
                <a:gd name="T25" fmla="*/ 4 h 248"/>
                <a:gd name="T26" fmla="*/ 1 w 30"/>
                <a:gd name="T27" fmla="*/ 3 h 248"/>
                <a:gd name="T28" fmla="*/ 1 w 30"/>
                <a:gd name="T29" fmla="*/ 2 h 248"/>
                <a:gd name="T30" fmla="*/ 1 w 30"/>
                <a:gd name="T31" fmla="*/ 1 h 248"/>
                <a:gd name="T32" fmla="*/ 0 w 30"/>
                <a:gd name="T33" fmla="*/ 0 h 2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0"/>
                <a:gd name="T52" fmla="*/ 0 h 248"/>
                <a:gd name="T53" fmla="*/ 30 w 30"/>
                <a:gd name="T54" fmla="*/ 248 h 24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0" h="248">
                  <a:moveTo>
                    <a:pt x="20" y="248"/>
                  </a:moveTo>
                  <a:lnTo>
                    <a:pt x="24" y="232"/>
                  </a:lnTo>
                  <a:lnTo>
                    <a:pt x="26" y="216"/>
                  </a:lnTo>
                  <a:lnTo>
                    <a:pt x="28" y="200"/>
                  </a:lnTo>
                  <a:lnTo>
                    <a:pt x="30" y="186"/>
                  </a:lnTo>
                  <a:lnTo>
                    <a:pt x="30" y="170"/>
                  </a:lnTo>
                  <a:lnTo>
                    <a:pt x="30" y="154"/>
                  </a:lnTo>
                  <a:lnTo>
                    <a:pt x="30" y="138"/>
                  </a:lnTo>
                  <a:lnTo>
                    <a:pt x="28" y="122"/>
                  </a:lnTo>
                  <a:lnTo>
                    <a:pt x="28" y="108"/>
                  </a:lnTo>
                  <a:lnTo>
                    <a:pt x="26" y="92"/>
                  </a:lnTo>
                  <a:lnTo>
                    <a:pt x="22" y="76"/>
                  </a:lnTo>
                  <a:lnTo>
                    <a:pt x="20" y="60"/>
                  </a:lnTo>
                  <a:lnTo>
                    <a:pt x="16" y="46"/>
                  </a:lnTo>
                  <a:lnTo>
                    <a:pt x="12" y="30"/>
                  </a:lnTo>
                  <a:lnTo>
                    <a:pt x="6" y="1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81" name="Freeform 47"/>
            <p:cNvSpPr>
              <a:spLocks/>
            </p:cNvSpPr>
            <p:nvPr/>
          </p:nvSpPr>
          <p:spPr bwMode="auto">
            <a:xfrm>
              <a:off x="2281" y="873"/>
              <a:ext cx="101" cy="25"/>
            </a:xfrm>
            <a:custGeom>
              <a:avLst/>
              <a:gdLst>
                <a:gd name="T0" fmla="*/ 0 w 202"/>
                <a:gd name="T1" fmla="*/ 0 h 50"/>
                <a:gd name="T2" fmla="*/ 1 w 202"/>
                <a:gd name="T3" fmla="*/ 1 h 50"/>
                <a:gd name="T4" fmla="*/ 2 w 202"/>
                <a:gd name="T5" fmla="*/ 2 h 50"/>
                <a:gd name="T6" fmla="*/ 2 w 202"/>
                <a:gd name="T7" fmla="*/ 2 h 50"/>
                <a:gd name="T8" fmla="*/ 3 w 202"/>
                <a:gd name="T9" fmla="*/ 2 h 50"/>
                <a:gd name="T10" fmla="*/ 3 w 202"/>
                <a:gd name="T11" fmla="*/ 3 h 50"/>
                <a:gd name="T12" fmla="*/ 3 w 202"/>
                <a:gd name="T13" fmla="*/ 3 h 50"/>
                <a:gd name="T14" fmla="*/ 5 w 202"/>
                <a:gd name="T15" fmla="*/ 3 h 50"/>
                <a:gd name="T16" fmla="*/ 6 w 202"/>
                <a:gd name="T17" fmla="*/ 3 h 50"/>
                <a:gd name="T18" fmla="*/ 6 w 202"/>
                <a:gd name="T19" fmla="*/ 3 h 50"/>
                <a:gd name="T20" fmla="*/ 7 w 202"/>
                <a:gd name="T21" fmla="*/ 3 h 50"/>
                <a:gd name="T22" fmla="*/ 7 w 202"/>
                <a:gd name="T23" fmla="*/ 3 h 50"/>
                <a:gd name="T24" fmla="*/ 9 w 202"/>
                <a:gd name="T25" fmla="*/ 3 h 50"/>
                <a:gd name="T26" fmla="*/ 10 w 202"/>
                <a:gd name="T27" fmla="*/ 3 h 50"/>
                <a:gd name="T28" fmla="*/ 11 w 202"/>
                <a:gd name="T29" fmla="*/ 3 h 50"/>
                <a:gd name="T30" fmla="*/ 11 w 202"/>
                <a:gd name="T31" fmla="*/ 2 h 50"/>
                <a:gd name="T32" fmla="*/ 12 w 202"/>
                <a:gd name="T33" fmla="*/ 2 h 50"/>
                <a:gd name="T34" fmla="*/ 13 w 202"/>
                <a:gd name="T35" fmla="*/ 2 h 50"/>
                <a:gd name="T36" fmla="*/ 13 w 202"/>
                <a:gd name="T37" fmla="*/ 1 h 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2"/>
                <a:gd name="T58" fmla="*/ 0 h 50"/>
                <a:gd name="T59" fmla="*/ 202 w 202"/>
                <a:gd name="T60" fmla="*/ 50 h 5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2" h="50">
                  <a:moveTo>
                    <a:pt x="0" y="0"/>
                  </a:moveTo>
                  <a:lnTo>
                    <a:pt x="8" y="10"/>
                  </a:lnTo>
                  <a:lnTo>
                    <a:pt x="18" y="18"/>
                  </a:lnTo>
                  <a:lnTo>
                    <a:pt x="28" y="26"/>
                  </a:lnTo>
                  <a:lnTo>
                    <a:pt x="40" y="32"/>
                  </a:lnTo>
                  <a:lnTo>
                    <a:pt x="50" y="38"/>
                  </a:lnTo>
                  <a:lnTo>
                    <a:pt x="62" y="42"/>
                  </a:lnTo>
                  <a:lnTo>
                    <a:pt x="76" y="46"/>
                  </a:lnTo>
                  <a:lnTo>
                    <a:pt x="88" y="48"/>
                  </a:lnTo>
                  <a:lnTo>
                    <a:pt x="100" y="50"/>
                  </a:lnTo>
                  <a:lnTo>
                    <a:pt x="114" y="50"/>
                  </a:lnTo>
                  <a:lnTo>
                    <a:pt x="126" y="48"/>
                  </a:lnTo>
                  <a:lnTo>
                    <a:pt x="140" y="46"/>
                  </a:lnTo>
                  <a:lnTo>
                    <a:pt x="152" y="42"/>
                  </a:lnTo>
                  <a:lnTo>
                    <a:pt x="164" y="38"/>
                  </a:lnTo>
                  <a:lnTo>
                    <a:pt x="176" y="32"/>
                  </a:lnTo>
                  <a:lnTo>
                    <a:pt x="188" y="24"/>
                  </a:lnTo>
                  <a:lnTo>
                    <a:pt x="194" y="18"/>
                  </a:lnTo>
                  <a:lnTo>
                    <a:pt x="202" y="12"/>
                  </a:lnTo>
                </a:path>
              </a:pathLst>
            </a:custGeom>
            <a:noFill/>
            <a:ln w="9525">
              <a:solidFill>
                <a:srgbClr val="37377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782" name="Freeform 48"/>
            <p:cNvSpPr>
              <a:spLocks/>
            </p:cNvSpPr>
            <p:nvPr/>
          </p:nvSpPr>
          <p:spPr bwMode="auto">
            <a:xfrm>
              <a:off x="2218" y="775"/>
              <a:ext cx="226" cy="284"/>
            </a:xfrm>
            <a:custGeom>
              <a:avLst/>
              <a:gdLst>
                <a:gd name="T0" fmla="*/ 7 w 452"/>
                <a:gd name="T1" fmla="*/ 13 h 568"/>
                <a:gd name="T2" fmla="*/ 5 w 452"/>
                <a:gd name="T3" fmla="*/ 14 h 568"/>
                <a:gd name="T4" fmla="*/ 3 w 452"/>
                <a:gd name="T5" fmla="*/ 17 h 568"/>
                <a:gd name="T6" fmla="*/ 2 w 452"/>
                <a:gd name="T7" fmla="*/ 18 h 568"/>
                <a:gd name="T8" fmla="*/ 1 w 452"/>
                <a:gd name="T9" fmla="*/ 21 h 568"/>
                <a:gd name="T10" fmla="*/ 0 w 452"/>
                <a:gd name="T11" fmla="*/ 22 h 568"/>
                <a:gd name="T12" fmla="*/ 1 w 452"/>
                <a:gd name="T13" fmla="*/ 28 h 568"/>
                <a:gd name="T14" fmla="*/ 1 w 452"/>
                <a:gd name="T15" fmla="*/ 29 h 568"/>
                <a:gd name="T16" fmla="*/ 2 w 452"/>
                <a:gd name="T17" fmla="*/ 30 h 568"/>
                <a:gd name="T18" fmla="*/ 3 w 452"/>
                <a:gd name="T19" fmla="*/ 31 h 568"/>
                <a:gd name="T20" fmla="*/ 4 w 452"/>
                <a:gd name="T21" fmla="*/ 30 h 568"/>
                <a:gd name="T22" fmla="*/ 4 w 452"/>
                <a:gd name="T23" fmla="*/ 31 h 568"/>
                <a:gd name="T24" fmla="*/ 7 w 452"/>
                <a:gd name="T25" fmla="*/ 34 h 568"/>
                <a:gd name="T26" fmla="*/ 12 w 452"/>
                <a:gd name="T27" fmla="*/ 35 h 568"/>
                <a:gd name="T28" fmla="*/ 17 w 452"/>
                <a:gd name="T29" fmla="*/ 36 h 568"/>
                <a:gd name="T30" fmla="*/ 20 w 452"/>
                <a:gd name="T31" fmla="*/ 36 h 568"/>
                <a:gd name="T32" fmla="*/ 22 w 452"/>
                <a:gd name="T33" fmla="*/ 35 h 568"/>
                <a:gd name="T34" fmla="*/ 24 w 452"/>
                <a:gd name="T35" fmla="*/ 35 h 568"/>
                <a:gd name="T36" fmla="*/ 25 w 452"/>
                <a:gd name="T37" fmla="*/ 35 h 568"/>
                <a:gd name="T38" fmla="*/ 25 w 452"/>
                <a:gd name="T39" fmla="*/ 35 h 568"/>
                <a:gd name="T40" fmla="*/ 27 w 452"/>
                <a:gd name="T41" fmla="*/ 35 h 568"/>
                <a:gd name="T42" fmla="*/ 28 w 452"/>
                <a:gd name="T43" fmla="*/ 33 h 568"/>
                <a:gd name="T44" fmla="*/ 28 w 452"/>
                <a:gd name="T45" fmla="*/ 31 h 568"/>
                <a:gd name="T46" fmla="*/ 28 w 452"/>
                <a:gd name="T47" fmla="*/ 23 h 568"/>
                <a:gd name="T48" fmla="*/ 28 w 452"/>
                <a:gd name="T49" fmla="*/ 20 h 568"/>
                <a:gd name="T50" fmla="*/ 27 w 452"/>
                <a:gd name="T51" fmla="*/ 18 h 568"/>
                <a:gd name="T52" fmla="*/ 26 w 452"/>
                <a:gd name="T53" fmla="*/ 17 h 568"/>
                <a:gd name="T54" fmla="*/ 23 w 452"/>
                <a:gd name="T55" fmla="*/ 14 h 568"/>
                <a:gd name="T56" fmla="*/ 21 w 452"/>
                <a:gd name="T57" fmla="*/ 13 h 568"/>
                <a:gd name="T58" fmla="*/ 22 w 452"/>
                <a:gd name="T59" fmla="*/ 12 h 568"/>
                <a:gd name="T60" fmla="*/ 23 w 452"/>
                <a:gd name="T61" fmla="*/ 10 h 568"/>
                <a:gd name="T62" fmla="*/ 23 w 452"/>
                <a:gd name="T63" fmla="*/ 9 h 568"/>
                <a:gd name="T64" fmla="*/ 23 w 452"/>
                <a:gd name="T65" fmla="*/ 6 h 568"/>
                <a:gd name="T66" fmla="*/ 22 w 452"/>
                <a:gd name="T67" fmla="*/ 4 h 568"/>
                <a:gd name="T68" fmla="*/ 21 w 452"/>
                <a:gd name="T69" fmla="*/ 2 h 568"/>
                <a:gd name="T70" fmla="*/ 19 w 452"/>
                <a:gd name="T71" fmla="*/ 1 h 568"/>
                <a:gd name="T72" fmla="*/ 17 w 452"/>
                <a:gd name="T73" fmla="*/ 1 h 568"/>
                <a:gd name="T74" fmla="*/ 14 w 452"/>
                <a:gd name="T75" fmla="*/ 0 h 568"/>
                <a:gd name="T76" fmla="*/ 12 w 452"/>
                <a:gd name="T77" fmla="*/ 1 h 568"/>
                <a:gd name="T78" fmla="*/ 10 w 452"/>
                <a:gd name="T79" fmla="*/ 1 h 568"/>
                <a:gd name="T80" fmla="*/ 7 w 452"/>
                <a:gd name="T81" fmla="*/ 3 h 568"/>
                <a:gd name="T82" fmla="*/ 7 w 452"/>
                <a:gd name="T83" fmla="*/ 5 h 568"/>
                <a:gd name="T84" fmla="*/ 7 w 452"/>
                <a:gd name="T85" fmla="*/ 7 h 568"/>
                <a:gd name="T86" fmla="*/ 7 w 452"/>
                <a:gd name="T87" fmla="*/ 9 h 568"/>
                <a:gd name="T88" fmla="*/ 7 w 452"/>
                <a:gd name="T89" fmla="*/ 11 h 568"/>
                <a:gd name="T90" fmla="*/ 7 w 452"/>
                <a:gd name="T91" fmla="*/ 12 h 5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2"/>
                <a:gd name="T139" fmla="*/ 0 h 568"/>
                <a:gd name="T140" fmla="*/ 452 w 452"/>
                <a:gd name="T141" fmla="*/ 568 h 5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2" h="568">
                  <a:moveTo>
                    <a:pt x="124" y="198"/>
                  </a:moveTo>
                  <a:lnTo>
                    <a:pt x="112" y="204"/>
                  </a:lnTo>
                  <a:lnTo>
                    <a:pt x="100" y="210"/>
                  </a:lnTo>
                  <a:lnTo>
                    <a:pt x="88" y="218"/>
                  </a:lnTo>
                  <a:lnTo>
                    <a:pt x="76" y="226"/>
                  </a:lnTo>
                  <a:lnTo>
                    <a:pt x="66" y="234"/>
                  </a:lnTo>
                  <a:lnTo>
                    <a:pt x="56" y="244"/>
                  </a:lnTo>
                  <a:lnTo>
                    <a:pt x="46" y="254"/>
                  </a:lnTo>
                  <a:lnTo>
                    <a:pt x="38" y="264"/>
                  </a:lnTo>
                  <a:lnTo>
                    <a:pt x="30" y="274"/>
                  </a:lnTo>
                  <a:lnTo>
                    <a:pt x="24" y="286"/>
                  </a:lnTo>
                  <a:lnTo>
                    <a:pt x="18" y="298"/>
                  </a:lnTo>
                  <a:lnTo>
                    <a:pt x="12" y="310"/>
                  </a:lnTo>
                  <a:lnTo>
                    <a:pt x="8" y="322"/>
                  </a:lnTo>
                  <a:lnTo>
                    <a:pt x="4" y="336"/>
                  </a:lnTo>
                  <a:lnTo>
                    <a:pt x="2" y="348"/>
                  </a:lnTo>
                  <a:lnTo>
                    <a:pt x="0" y="362"/>
                  </a:lnTo>
                  <a:lnTo>
                    <a:pt x="2" y="438"/>
                  </a:lnTo>
                  <a:lnTo>
                    <a:pt x="2" y="446"/>
                  </a:lnTo>
                  <a:lnTo>
                    <a:pt x="4" y="452"/>
                  </a:lnTo>
                  <a:lnTo>
                    <a:pt x="6" y="460"/>
                  </a:lnTo>
                  <a:lnTo>
                    <a:pt x="8" y="466"/>
                  </a:lnTo>
                  <a:lnTo>
                    <a:pt x="12" y="472"/>
                  </a:lnTo>
                  <a:lnTo>
                    <a:pt x="16" y="478"/>
                  </a:lnTo>
                  <a:lnTo>
                    <a:pt x="22" y="484"/>
                  </a:lnTo>
                  <a:lnTo>
                    <a:pt x="28" y="488"/>
                  </a:lnTo>
                  <a:lnTo>
                    <a:pt x="34" y="494"/>
                  </a:lnTo>
                  <a:lnTo>
                    <a:pt x="38" y="494"/>
                  </a:lnTo>
                  <a:lnTo>
                    <a:pt x="42" y="496"/>
                  </a:lnTo>
                  <a:lnTo>
                    <a:pt x="46" y="496"/>
                  </a:lnTo>
                  <a:lnTo>
                    <a:pt x="50" y="496"/>
                  </a:lnTo>
                  <a:lnTo>
                    <a:pt x="54" y="494"/>
                  </a:lnTo>
                  <a:lnTo>
                    <a:pt x="56" y="494"/>
                  </a:lnTo>
                  <a:lnTo>
                    <a:pt x="58" y="500"/>
                  </a:lnTo>
                  <a:lnTo>
                    <a:pt x="62" y="508"/>
                  </a:lnTo>
                  <a:lnTo>
                    <a:pt x="68" y="514"/>
                  </a:lnTo>
                  <a:lnTo>
                    <a:pt x="74" y="518"/>
                  </a:lnTo>
                  <a:lnTo>
                    <a:pt x="100" y="530"/>
                  </a:lnTo>
                  <a:lnTo>
                    <a:pt x="128" y="540"/>
                  </a:lnTo>
                  <a:lnTo>
                    <a:pt x="156" y="548"/>
                  </a:lnTo>
                  <a:lnTo>
                    <a:pt x="184" y="556"/>
                  </a:lnTo>
                  <a:lnTo>
                    <a:pt x="214" y="562"/>
                  </a:lnTo>
                  <a:lnTo>
                    <a:pt x="242" y="566"/>
                  </a:lnTo>
                  <a:lnTo>
                    <a:pt x="272" y="568"/>
                  </a:lnTo>
                  <a:lnTo>
                    <a:pt x="302" y="568"/>
                  </a:lnTo>
                  <a:lnTo>
                    <a:pt x="310" y="568"/>
                  </a:lnTo>
                  <a:lnTo>
                    <a:pt x="320" y="566"/>
                  </a:lnTo>
                  <a:lnTo>
                    <a:pt x="330" y="566"/>
                  </a:lnTo>
                  <a:lnTo>
                    <a:pt x="338" y="564"/>
                  </a:lnTo>
                  <a:lnTo>
                    <a:pt x="348" y="560"/>
                  </a:lnTo>
                  <a:lnTo>
                    <a:pt x="358" y="558"/>
                  </a:lnTo>
                  <a:lnTo>
                    <a:pt x="374" y="550"/>
                  </a:lnTo>
                  <a:lnTo>
                    <a:pt x="378" y="552"/>
                  </a:lnTo>
                  <a:lnTo>
                    <a:pt x="380" y="554"/>
                  </a:lnTo>
                  <a:lnTo>
                    <a:pt x="384" y="556"/>
                  </a:lnTo>
                  <a:lnTo>
                    <a:pt x="388" y="556"/>
                  </a:lnTo>
                  <a:lnTo>
                    <a:pt x="392" y="556"/>
                  </a:lnTo>
                  <a:lnTo>
                    <a:pt x="396" y="556"/>
                  </a:lnTo>
                  <a:lnTo>
                    <a:pt x="400" y="556"/>
                  </a:lnTo>
                  <a:lnTo>
                    <a:pt x="404" y="554"/>
                  </a:lnTo>
                  <a:lnTo>
                    <a:pt x="412" y="550"/>
                  </a:lnTo>
                  <a:lnTo>
                    <a:pt x="418" y="546"/>
                  </a:lnTo>
                  <a:lnTo>
                    <a:pt x="426" y="540"/>
                  </a:lnTo>
                  <a:lnTo>
                    <a:pt x="432" y="534"/>
                  </a:lnTo>
                  <a:lnTo>
                    <a:pt x="438" y="528"/>
                  </a:lnTo>
                  <a:lnTo>
                    <a:pt x="444" y="522"/>
                  </a:lnTo>
                  <a:lnTo>
                    <a:pt x="448" y="514"/>
                  </a:lnTo>
                  <a:lnTo>
                    <a:pt x="452" y="508"/>
                  </a:lnTo>
                  <a:lnTo>
                    <a:pt x="452" y="384"/>
                  </a:lnTo>
                  <a:lnTo>
                    <a:pt x="452" y="370"/>
                  </a:lnTo>
                  <a:lnTo>
                    <a:pt x="450" y="356"/>
                  </a:lnTo>
                  <a:lnTo>
                    <a:pt x="448" y="342"/>
                  </a:lnTo>
                  <a:lnTo>
                    <a:pt x="444" y="330"/>
                  </a:lnTo>
                  <a:lnTo>
                    <a:pt x="440" y="316"/>
                  </a:lnTo>
                  <a:lnTo>
                    <a:pt x="434" y="304"/>
                  </a:lnTo>
                  <a:lnTo>
                    <a:pt x="428" y="292"/>
                  </a:lnTo>
                  <a:lnTo>
                    <a:pt x="420" y="280"/>
                  </a:lnTo>
                  <a:lnTo>
                    <a:pt x="412" y="268"/>
                  </a:lnTo>
                  <a:lnTo>
                    <a:pt x="402" y="258"/>
                  </a:lnTo>
                  <a:lnTo>
                    <a:pt x="392" y="248"/>
                  </a:lnTo>
                  <a:lnTo>
                    <a:pt x="380" y="240"/>
                  </a:lnTo>
                  <a:lnTo>
                    <a:pt x="368" y="232"/>
                  </a:lnTo>
                  <a:lnTo>
                    <a:pt x="356" y="224"/>
                  </a:lnTo>
                  <a:lnTo>
                    <a:pt x="342" y="218"/>
                  </a:lnTo>
                  <a:lnTo>
                    <a:pt x="328" y="212"/>
                  </a:lnTo>
                  <a:lnTo>
                    <a:pt x="328" y="210"/>
                  </a:lnTo>
                  <a:lnTo>
                    <a:pt x="338" y="202"/>
                  </a:lnTo>
                  <a:lnTo>
                    <a:pt x="346" y="192"/>
                  </a:lnTo>
                  <a:lnTo>
                    <a:pt x="352" y="182"/>
                  </a:lnTo>
                  <a:lnTo>
                    <a:pt x="358" y="170"/>
                  </a:lnTo>
                  <a:lnTo>
                    <a:pt x="362" y="158"/>
                  </a:lnTo>
                  <a:lnTo>
                    <a:pt x="364" y="148"/>
                  </a:lnTo>
                  <a:lnTo>
                    <a:pt x="366" y="136"/>
                  </a:lnTo>
                  <a:lnTo>
                    <a:pt x="366" y="124"/>
                  </a:lnTo>
                  <a:lnTo>
                    <a:pt x="366" y="112"/>
                  </a:lnTo>
                  <a:lnTo>
                    <a:pt x="364" y="100"/>
                  </a:lnTo>
                  <a:lnTo>
                    <a:pt x="362" y="88"/>
                  </a:lnTo>
                  <a:lnTo>
                    <a:pt x="356" y="76"/>
                  </a:lnTo>
                  <a:lnTo>
                    <a:pt x="352" y="66"/>
                  </a:lnTo>
                  <a:lnTo>
                    <a:pt x="344" y="54"/>
                  </a:lnTo>
                  <a:lnTo>
                    <a:pt x="336" y="44"/>
                  </a:lnTo>
                  <a:lnTo>
                    <a:pt x="328" y="36"/>
                  </a:lnTo>
                  <a:lnTo>
                    <a:pt x="318" y="26"/>
                  </a:lnTo>
                  <a:lnTo>
                    <a:pt x="306" y="20"/>
                  </a:lnTo>
                  <a:lnTo>
                    <a:pt x="294" y="14"/>
                  </a:lnTo>
                  <a:lnTo>
                    <a:pt x="282" y="8"/>
                  </a:lnTo>
                  <a:lnTo>
                    <a:pt x="270" y="4"/>
                  </a:lnTo>
                  <a:lnTo>
                    <a:pt x="258" y="2"/>
                  </a:lnTo>
                  <a:lnTo>
                    <a:pt x="246" y="0"/>
                  </a:lnTo>
                  <a:lnTo>
                    <a:pt x="232" y="0"/>
                  </a:lnTo>
                  <a:lnTo>
                    <a:pt x="220" y="0"/>
                  </a:lnTo>
                  <a:lnTo>
                    <a:pt x="206" y="2"/>
                  </a:lnTo>
                  <a:lnTo>
                    <a:pt x="194" y="4"/>
                  </a:lnTo>
                  <a:lnTo>
                    <a:pt x="182" y="8"/>
                  </a:lnTo>
                  <a:lnTo>
                    <a:pt x="170" y="14"/>
                  </a:lnTo>
                  <a:lnTo>
                    <a:pt x="158" y="20"/>
                  </a:lnTo>
                  <a:lnTo>
                    <a:pt x="148" y="28"/>
                  </a:lnTo>
                  <a:lnTo>
                    <a:pt x="138" y="36"/>
                  </a:lnTo>
                  <a:lnTo>
                    <a:pt x="130" y="44"/>
                  </a:lnTo>
                  <a:lnTo>
                    <a:pt x="122" y="54"/>
                  </a:lnTo>
                  <a:lnTo>
                    <a:pt x="116" y="62"/>
                  </a:lnTo>
                  <a:lnTo>
                    <a:pt x="110" y="72"/>
                  </a:lnTo>
                  <a:lnTo>
                    <a:pt x="106" y="84"/>
                  </a:lnTo>
                  <a:lnTo>
                    <a:pt x="102" y="94"/>
                  </a:lnTo>
                  <a:lnTo>
                    <a:pt x="100" y="104"/>
                  </a:lnTo>
                  <a:lnTo>
                    <a:pt x="98" y="114"/>
                  </a:lnTo>
                  <a:lnTo>
                    <a:pt x="98" y="126"/>
                  </a:lnTo>
                  <a:lnTo>
                    <a:pt x="100" y="136"/>
                  </a:lnTo>
                  <a:lnTo>
                    <a:pt x="100" y="148"/>
                  </a:lnTo>
                  <a:lnTo>
                    <a:pt x="104" y="158"/>
                  </a:lnTo>
                  <a:lnTo>
                    <a:pt x="108" y="168"/>
                  </a:lnTo>
                  <a:lnTo>
                    <a:pt x="112" y="178"/>
                  </a:lnTo>
                  <a:lnTo>
                    <a:pt x="118" y="188"/>
                  </a:lnTo>
                  <a:lnTo>
                    <a:pt x="124" y="19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/>
            </a:p>
          </p:txBody>
        </p:sp>
      </p:grpSp>
      <p:grpSp>
        <p:nvGrpSpPr>
          <p:cNvPr id="7" name="Group 49"/>
          <p:cNvGrpSpPr>
            <a:grpSpLocks/>
          </p:cNvGrpSpPr>
          <p:nvPr/>
        </p:nvGrpSpPr>
        <p:grpSpPr bwMode="auto">
          <a:xfrm>
            <a:off x="6032501" y="876301"/>
            <a:ext cx="4289425" cy="4735513"/>
            <a:chOff x="2840" y="552"/>
            <a:chExt cx="2702" cy="2983"/>
          </a:xfrm>
        </p:grpSpPr>
        <p:sp>
          <p:nvSpPr>
            <p:cNvPr id="27772" name="AutoShape 50"/>
            <p:cNvSpPr>
              <a:spLocks noChangeArrowheads="1"/>
            </p:cNvSpPr>
            <p:nvPr/>
          </p:nvSpPr>
          <p:spPr bwMode="auto">
            <a:xfrm>
              <a:off x="2843" y="680"/>
              <a:ext cx="1032" cy="613"/>
            </a:xfrm>
            <a:prstGeom prst="cloudCallout">
              <a:avLst>
                <a:gd name="adj1" fmla="val 26454"/>
                <a:gd name="adj2" fmla="val 82301"/>
              </a:avLst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buFont typeface="Symbol" pitchFamily="82" charset="2"/>
                <a:buNone/>
              </a:pPr>
              <a:r>
                <a:rPr lang="en-US" sz="1050"/>
                <a:t>topic=fire* &amp; place=*</a:t>
              </a:r>
            </a:p>
          </p:txBody>
        </p:sp>
        <p:sp>
          <p:nvSpPr>
            <p:cNvPr id="27773" name="AutoShape 51"/>
            <p:cNvSpPr>
              <a:spLocks noChangeArrowheads="1"/>
            </p:cNvSpPr>
            <p:nvPr/>
          </p:nvSpPr>
          <p:spPr bwMode="auto">
            <a:xfrm>
              <a:off x="4376" y="552"/>
              <a:ext cx="1166" cy="613"/>
            </a:xfrm>
            <a:prstGeom prst="cloudCallout">
              <a:avLst>
                <a:gd name="adj1" fmla="val -25986"/>
                <a:gd name="adj2" fmla="val 84745"/>
              </a:avLst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buFont typeface="Symbol" pitchFamily="82" charset="2"/>
                <a:buNone/>
              </a:pPr>
              <a:r>
                <a:rPr lang="en-US" sz="1050"/>
                <a:t>topic=* &amp; place=1</a:t>
              </a:r>
              <a:r>
                <a:rPr lang="en-US" sz="1050" baseline="30000"/>
                <a:t>st</a:t>
              </a:r>
              <a:r>
                <a:rPr lang="en-US" sz="1050"/>
                <a:t> floor</a:t>
              </a:r>
            </a:p>
          </p:txBody>
        </p:sp>
        <p:sp>
          <p:nvSpPr>
            <p:cNvPr id="27774" name="AutoShape 52"/>
            <p:cNvSpPr>
              <a:spLocks noChangeArrowheads="1"/>
            </p:cNvSpPr>
            <p:nvPr/>
          </p:nvSpPr>
          <p:spPr bwMode="auto">
            <a:xfrm>
              <a:off x="2840" y="2728"/>
              <a:ext cx="1271" cy="807"/>
            </a:xfrm>
            <a:prstGeom prst="cloudCallout">
              <a:avLst>
                <a:gd name="adj1" fmla="val 83912"/>
                <a:gd name="adj2" fmla="val 46778"/>
              </a:avLst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anchor="ctr"/>
            <a:lstStyle/>
            <a:p>
              <a:pPr>
                <a:buFont typeface="Symbol" pitchFamily="82" charset="2"/>
                <a:buNone/>
              </a:pPr>
              <a:r>
                <a:rPr lang="en-US" sz="1050"/>
                <a:t>topic=fire alarm &amp; place=*</a:t>
              </a:r>
            </a:p>
          </p:txBody>
        </p:sp>
      </p:grp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9134476" y="4130675"/>
            <a:ext cx="1082675" cy="628650"/>
            <a:chOff x="4614" y="3439"/>
            <a:chExt cx="682" cy="396"/>
          </a:xfrm>
        </p:grpSpPr>
        <p:grpSp>
          <p:nvGrpSpPr>
            <p:cNvPr id="9" name="Group 54"/>
            <p:cNvGrpSpPr>
              <a:grpSpLocks/>
            </p:cNvGrpSpPr>
            <p:nvPr/>
          </p:nvGrpSpPr>
          <p:grpSpPr bwMode="auto">
            <a:xfrm>
              <a:off x="4614" y="3439"/>
              <a:ext cx="682" cy="396"/>
              <a:chOff x="3205" y="3730"/>
              <a:chExt cx="473" cy="201"/>
            </a:xfrm>
          </p:grpSpPr>
          <p:sp>
            <p:nvSpPr>
              <p:cNvPr id="27759" name="AutoShape 55"/>
              <p:cNvSpPr>
                <a:spLocks noChangeAspect="1" noChangeArrowheads="1" noTextEdit="1"/>
              </p:cNvSpPr>
              <p:nvPr/>
            </p:nvSpPr>
            <p:spPr bwMode="auto">
              <a:xfrm>
                <a:off x="3205" y="3730"/>
                <a:ext cx="473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0" name="Rectangle 56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1" name="Rectangle 57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2" name="Rectangle 58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3" name="Rectangle 59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4" name="Freeform 60"/>
              <p:cNvSpPr>
                <a:spLocks/>
              </p:cNvSpPr>
              <p:nvPr/>
            </p:nvSpPr>
            <p:spPr bwMode="auto">
              <a:xfrm>
                <a:off x="3551" y="375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5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5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5" name="Freeform 61"/>
              <p:cNvSpPr>
                <a:spLocks/>
              </p:cNvSpPr>
              <p:nvPr/>
            </p:nvSpPr>
            <p:spPr bwMode="auto">
              <a:xfrm>
                <a:off x="3551" y="376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6" name="Freeform 62"/>
              <p:cNvSpPr>
                <a:spLocks/>
              </p:cNvSpPr>
              <p:nvPr/>
            </p:nvSpPr>
            <p:spPr bwMode="auto">
              <a:xfrm>
                <a:off x="3551" y="377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7" name="Freeform 63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125"/>
                  <a:gd name="T1" fmla="*/ 1 h 106"/>
                  <a:gd name="T2" fmla="*/ 1 w 125"/>
                  <a:gd name="T3" fmla="*/ 0 h 106"/>
                  <a:gd name="T4" fmla="*/ 3 w 125"/>
                  <a:gd name="T5" fmla="*/ 1 h 106"/>
                  <a:gd name="T6" fmla="*/ 3 w 125"/>
                  <a:gd name="T7" fmla="*/ 1 h 106"/>
                  <a:gd name="T8" fmla="*/ 1 w 125"/>
                  <a:gd name="T9" fmla="*/ 2 h 106"/>
                  <a:gd name="T10" fmla="*/ 0 w 125"/>
                  <a:gd name="T11" fmla="*/ 1 h 10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5"/>
                  <a:gd name="T19" fmla="*/ 0 h 106"/>
                  <a:gd name="T20" fmla="*/ 125 w 125"/>
                  <a:gd name="T21" fmla="*/ 106 h 10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5" h="106">
                    <a:moveTo>
                      <a:pt x="0" y="53"/>
                    </a:moveTo>
                    <a:cubicBezTo>
                      <a:pt x="0" y="24"/>
                      <a:pt x="28" y="0"/>
                      <a:pt x="63" y="0"/>
                    </a:cubicBezTo>
                    <a:cubicBezTo>
                      <a:pt x="97" y="0"/>
                      <a:pt x="125" y="24"/>
                      <a:pt x="125" y="53"/>
                    </a:cubicBezTo>
                    <a:cubicBezTo>
                      <a:pt x="125" y="53"/>
                      <a:pt x="125" y="53"/>
                      <a:pt x="125" y="53"/>
                    </a:cubicBezTo>
                    <a:cubicBezTo>
                      <a:pt x="125" y="82"/>
                      <a:pt x="97" y="106"/>
                      <a:pt x="63" y="106"/>
                    </a:cubicBezTo>
                    <a:cubicBezTo>
                      <a:pt x="28" y="106"/>
                      <a:pt x="0" y="82"/>
                      <a:pt x="0" y="5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8" name="Freeform 64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47"/>
                  <a:gd name="T1" fmla="*/ 20 h 40"/>
                  <a:gd name="T2" fmla="*/ 24 w 47"/>
                  <a:gd name="T3" fmla="*/ 0 h 40"/>
                  <a:gd name="T4" fmla="*/ 47 w 47"/>
                  <a:gd name="T5" fmla="*/ 20 h 40"/>
                  <a:gd name="T6" fmla="*/ 47 w 47"/>
                  <a:gd name="T7" fmla="*/ 20 h 40"/>
                  <a:gd name="T8" fmla="*/ 24 w 47"/>
                  <a:gd name="T9" fmla="*/ 40 h 40"/>
                  <a:gd name="T10" fmla="*/ 0 w 47"/>
                  <a:gd name="T11" fmla="*/ 2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40"/>
                  <a:gd name="T20" fmla="*/ 47 w 47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40">
                    <a:moveTo>
                      <a:pt x="0" y="20"/>
                    </a:moveTo>
                    <a:cubicBezTo>
                      <a:pt x="0" y="9"/>
                      <a:pt x="11" y="0"/>
                      <a:pt x="24" y="0"/>
                    </a:cubicBezTo>
                    <a:cubicBezTo>
                      <a:pt x="37" y="0"/>
                      <a:pt x="47" y="9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31"/>
                      <a:pt x="37" y="40"/>
                      <a:pt x="24" y="40"/>
                    </a:cubicBezTo>
                    <a:cubicBezTo>
                      <a:pt x="11" y="40"/>
                      <a:pt x="0" y="31"/>
                      <a:pt x="0" y="20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69" name="Line 65"/>
              <p:cNvSpPr>
                <a:spLocks noChangeShapeType="1"/>
              </p:cNvSpPr>
              <p:nvPr/>
            </p:nvSpPr>
            <p:spPr bwMode="auto">
              <a:xfrm>
                <a:off x="3224" y="3763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70" name="Line 66"/>
              <p:cNvSpPr>
                <a:spLocks noChangeShapeType="1"/>
              </p:cNvSpPr>
              <p:nvPr/>
            </p:nvSpPr>
            <p:spPr bwMode="auto">
              <a:xfrm>
                <a:off x="3224" y="3755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71" name="Line 67"/>
              <p:cNvSpPr>
                <a:spLocks noChangeShapeType="1"/>
              </p:cNvSpPr>
              <p:nvPr/>
            </p:nvSpPr>
            <p:spPr bwMode="auto">
              <a:xfrm>
                <a:off x="3224" y="3748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7758" name="Text Box 68"/>
            <p:cNvSpPr txBox="1">
              <a:spLocks noChangeArrowheads="1"/>
            </p:cNvSpPr>
            <p:nvPr/>
          </p:nvSpPr>
          <p:spPr bwMode="auto">
            <a:xfrm>
              <a:off x="4688" y="3572"/>
              <a:ext cx="421" cy="183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buFont typeface="Symbol" pitchFamily="82" charset="2"/>
                <a:buNone/>
              </a:pPr>
              <a:r>
                <a:rPr lang="en-US" sz="1050"/>
                <a:t>fire alarm at</a:t>
              </a:r>
              <a:br>
                <a:rPr lang="en-US" sz="1050"/>
              </a:br>
              <a:r>
                <a:rPr lang="en-US" sz="1050"/>
                <a:t>1</a:t>
              </a:r>
              <a:r>
                <a:rPr lang="en-US" sz="1050" baseline="30000"/>
                <a:t>st</a:t>
              </a:r>
              <a:r>
                <a:rPr lang="en-US" sz="1050"/>
                <a:t> floor</a:t>
              </a:r>
            </a:p>
          </p:txBody>
        </p:sp>
      </p:grpSp>
      <p:grpSp>
        <p:nvGrpSpPr>
          <p:cNvPr id="10" name="Group 69"/>
          <p:cNvGrpSpPr>
            <a:grpSpLocks/>
          </p:cNvGrpSpPr>
          <p:nvPr/>
        </p:nvGrpSpPr>
        <p:grpSpPr bwMode="auto">
          <a:xfrm>
            <a:off x="7219951" y="2692400"/>
            <a:ext cx="1082675" cy="628650"/>
            <a:chOff x="4614" y="3439"/>
            <a:chExt cx="682" cy="396"/>
          </a:xfrm>
        </p:grpSpPr>
        <p:grpSp>
          <p:nvGrpSpPr>
            <p:cNvPr id="11" name="Group 70"/>
            <p:cNvGrpSpPr>
              <a:grpSpLocks/>
            </p:cNvGrpSpPr>
            <p:nvPr/>
          </p:nvGrpSpPr>
          <p:grpSpPr bwMode="auto">
            <a:xfrm>
              <a:off x="4614" y="3439"/>
              <a:ext cx="682" cy="396"/>
              <a:chOff x="3205" y="3730"/>
              <a:chExt cx="473" cy="201"/>
            </a:xfrm>
          </p:grpSpPr>
          <p:sp>
            <p:nvSpPr>
              <p:cNvPr id="27744" name="AutoShape 71"/>
              <p:cNvSpPr>
                <a:spLocks noChangeAspect="1" noChangeArrowheads="1" noTextEdit="1"/>
              </p:cNvSpPr>
              <p:nvPr/>
            </p:nvSpPr>
            <p:spPr bwMode="auto">
              <a:xfrm>
                <a:off x="3205" y="3730"/>
                <a:ext cx="473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45" name="Rectangle 72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46" name="Rectangle 73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47" name="Rectangle 74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48" name="Rectangle 75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49" name="Freeform 76"/>
              <p:cNvSpPr>
                <a:spLocks/>
              </p:cNvSpPr>
              <p:nvPr/>
            </p:nvSpPr>
            <p:spPr bwMode="auto">
              <a:xfrm>
                <a:off x="3551" y="375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5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5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50" name="Freeform 77"/>
              <p:cNvSpPr>
                <a:spLocks/>
              </p:cNvSpPr>
              <p:nvPr/>
            </p:nvSpPr>
            <p:spPr bwMode="auto">
              <a:xfrm>
                <a:off x="3551" y="376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51" name="Freeform 78"/>
              <p:cNvSpPr>
                <a:spLocks/>
              </p:cNvSpPr>
              <p:nvPr/>
            </p:nvSpPr>
            <p:spPr bwMode="auto">
              <a:xfrm>
                <a:off x="3551" y="377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52" name="Freeform 79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125"/>
                  <a:gd name="T1" fmla="*/ 1 h 106"/>
                  <a:gd name="T2" fmla="*/ 1 w 125"/>
                  <a:gd name="T3" fmla="*/ 0 h 106"/>
                  <a:gd name="T4" fmla="*/ 3 w 125"/>
                  <a:gd name="T5" fmla="*/ 1 h 106"/>
                  <a:gd name="T6" fmla="*/ 3 w 125"/>
                  <a:gd name="T7" fmla="*/ 1 h 106"/>
                  <a:gd name="T8" fmla="*/ 1 w 125"/>
                  <a:gd name="T9" fmla="*/ 2 h 106"/>
                  <a:gd name="T10" fmla="*/ 0 w 125"/>
                  <a:gd name="T11" fmla="*/ 1 h 10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5"/>
                  <a:gd name="T19" fmla="*/ 0 h 106"/>
                  <a:gd name="T20" fmla="*/ 125 w 125"/>
                  <a:gd name="T21" fmla="*/ 106 h 10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5" h="106">
                    <a:moveTo>
                      <a:pt x="0" y="53"/>
                    </a:moveTo>
                    <a:cubicBezTo>
                      <a:pt x="0" y="24"/>
                      <a:pt x="28" y="0"/>
                      <a:pt x="63" y="0"/>
                    </a:cubicBezTo>
                    <a:cubicBezTo>
                      <a:pt x="97" y="0"/>
                      <a:pt x="125" y="24"/>
                      <a:pt x="125" y="53"/>
                    </a:cubicBezTo>
                    <a:cubicBezTo>
                      <a:pt x="125" y="53"/>
                      <a:pt x="125" y="53"/>
                      <a:pt x="125" y="53"/>
                    </a:cubicBezTo>
                    <a:cubicBezTo>
                      <a:pt x="125" y="82"/>
                      <a:pt x="97" y="106"/>
                      <a:pt x="63" y="106"/>
                    </a:cubicBezTo>
                    <a:cubicBezTo>
                      <a:pt x="28" y="106"/>
                      <a:pt x="0" y="82"/>
                      <a:pt x="0" y="5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53" name="Freeform 80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47"/>
                  <a:gd name="T1" fmla="*/ 20 h 40"/>
                  <a:gd name="T2" fmla="*/ 24 w 47"/>
                  <a:gd name="T3" fmla="*/ 0 h 40"/>
                  <a:gd name="T4" fmla="*/ 47 w 47"/>
                  <a:gd name="T5" fmla="*/ 20 h 40"/>
                  <a:gd name="T6" fmla="*/ 47 w 47"/>
                  <a:gd name="T7" fmla="*/ 20 h 40"/>
                  <a:gd name="T8" fmla="*/ 24 w 47"/>
                  <a:gd name="T9" fmla="*/ 40 h 40"/>
                  <a:gd name="T10" fmla="*/ 0 w 47"/>
                  <a:gd name="T11" fmla="*/ 2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40"/>
                  <a:gd name="T20" fmla="*/ 47 w 47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40">
                    <a:moveTo>
                      <a:pt x="0" y="20"/>
                    </a:moveTo>
                    <a:cubicBezTo>
                      <a:pt x="0" y="9"/>
                      <a:pt x="11" y="0"/>
                      <a:pt x="24" y="0"/>
                    </a:cubicBezTo>
                    <a:cubicBezTo>
                      <a:pt x="37" y="0"/>
                      <a:pt x="47" y="9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31"/>
                      <a:pt x="37" y="40"/>
                      <a:pt x="24" y="40"/>
                    </a:cubicBezTo>
                    <a:cubicBezTo>
                      <a:pt x="11" y="40"/>
                      <a:pt x="0" y="31"/>
                      <a:pt x="0" y="20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54" name="Line 81"/>
              <p:cNvSpPr>
                <a:spLocks noChangeShapeType="1"/>
              </p:cNvSpPr>
              <p:nvPr/>
            </p:nvSpPr>
            <p:spPr bwMode="auto">
              <a:xfrm>
                <a:off x="3224" y="3763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55" name="Line 82"/>
              <p:cNvSpPr>
                <a:spLocks noChangeShapeType="1"/>
              </p:cNvSpPr>
              <p:nvPr/>
            </p:nvSpPr>
            <p:spPr bwMode="auto">
              <a:xfrm>
                <a:off x="3224" y="3755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56" name="Line 83"/>
              <p:cNvSpPr>
                <a:spLocks noChangeShapeType="1"/>
              </p:cNvSpPr>
              <p:nvPr/>
            </p:nvSpPr>
            <p:spPr bwMode="auto">
              <a:xfrm>
                <a:off x="3224" y="3748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7743" name="Text Box 84"/>
            <p:cNvSpPr txBox="1">
              <a:spLocks noChangeArrowheads="1"/>
            </p:cNvSpPr>
            <p:nvPr/>
          </p:nvSpPr>
          <p:spPr bwMode="auto">
            <a:xfrm>
              <a:off x="4688" y="3572"/>
              <a:ext cx="421" cy="183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buFont typeface="Symbol" pitchFamily="82" charset="2"/>
                <a:buNone/>
              </a:pPr>
              <a:r>
                <a:rPr lang="en-US" sz="1050"/>
                <a:t>fire alarm at</a:t>
              </a:r>
              <a:br>
                <a:rPr lang="en-US" sz="1050"/>
              </a:br>
              <a:r>
                <a:rPr lang="en-US" sz="1050"/>
                <a:t>1</a:t>
              </a:r>
              <a:r>
                <a:rPr lang="en-US" sz="1050" baseline="30000"/>
                <a:t>st</a:t>
              </a:r>
              <a:r>
                <a:rPr lang="en-US" sz="1050"/>
                <a:t> floor</a:t>
              </a:r>
            </a:p>
          </p:txBody>
        </p:sp>
      </p:grpSp>
      <p:grpSp>
        <p:nvGrpSpPr>
          <p:cNvPr id="12" name="Group 85"/>
          <p:cNvGrpSpPr>
            <a:grpSpLocks/>
          </p:cNvGrpSpPr>
          <p:nvPr/>
        </p:nvGrpSpPr>
        <p:grpSpPr bwMode="auto">
          <a:xfrm>
            <a:off x="8786814" y="2525713"/>
            <a:ext cx="1082675" cy="628650"/>
            <a:chOff x="4614" y="3439"/>
            <a:chExt cx="682" cy="396"/>
          </a:xfrm>
        </p:grpSpPr>
        <p:grpSp>
          <p:nvGrpSpPr>
            <p:cNvPr id="13" name="Group 86"/>
            <p:cNvGrpSpPr>
              <a:grpSpLocks/>
            </p:cNvGrpSpPr>
            <p:nvPr/>
          </p:nvGrpSpPr>
          <p:grpSpPr bwMode="auto">
            <a:xfrm>
              <a:off x="4614" y="3439"/>
              <a:ext cx="682" cy="396"/>
              <a:chOff x="3205" y="3730"/>
              <a:chExt cx="473" cy="201"/>
            </a:xfrm>
          </p:grpSpPr>
          <p:sp>
            <p:nvSpPr>
              <p:cNvPr id="27729" name="AutoShape 87"/>
              <p:cNvSpPr>
                <a:spLocks noChangeAspect="1" noChangeArrowheads="1" noTextEdit="1"/>
              </p:cNvSpPr>
              <p:nvPr/>
            </p:nvSpPr>
            <p:spPr bwMode="auto">
              <a:xfrm>
                <a:off x="3205" y="3730"/>
                <a:ext cx="473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0" name="Rectangle 88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1" name="Rectangle 89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2" name="Rectangle 90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3" name="Rectangle 91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4" name="Freeform 92"/>
              <p:cNvSpPr>
                <a:spLocks/>
              </p:cNvSpPr>
              <p:nvPr/>
            </p:nvSpPr>
            <p:spPr bwMode="auto">
              <a:xfrm>
                <a:off x="3551" y="375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5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5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5" name="Freeform 93"/>
              <p:cNvSpPr>
                <a:spLocks/>
              </p:cNvSpPr>
              <p:nvPr/>
            </p:nvSpPr>
            <p:spPr bwMode="auto">
              <a:xfrm>
                <a:off x="3551" y="376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6" name="Freeform 94"/>
              <p:cNvSpPr>
                <a:spLocks/>
              </p:cNvSpPr>
              <p:nvPr/>
            </p:nvSpPr>
            <p:spPr bwMode="auto">
              <a:xfrm>
                <a:off x="3551" y="377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7" name="Freeform 95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125"/>
                  <a:gd name="T1" fmla="*/ 1 h 106"/>
                  <a:gd name="T2" fmla="*/ 1 w 125"/>
                  <a:gd name="T3" fmla="*/ 0 h 106"/>
                  <a:gd name="T4" fmla="*/ 3 w 125"/>
                  <a:gd name="T5" fmla="*/ 1 h 106"/>
                  <a:gd name="T6" fmla="*/ 3 w 125"/>
                  <a:gd name="T7" fmla="*/ 1 h 106"/>
                  <a:gd name="T8" fmla="*/ 1 w 125"/>
                  <a:gd name="T9" fmla="*/ 2 h 106"/>
                  <a:gd name="T10" fmla="*/ 0 w 125"/>
                  <a:gd name="T11" fmla="*/ 1 h 10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5"/>
                  <a:gd name="T19" fmla="*/ 0 h 106"/>
                  <a:gd name="T20" fmla="*/ 125 w 125"/>
                  <a:gd name="T21" fmla="*/ 106 h 10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5" h="106">
                    <a:moveTo>
                      <a:pt x="0" y="53"/>
                    </a:moveTo>
                    <a:cubicBezTo>
                      <a:pt x="0" y="24"/>
                      <a:pt x="28" y="0"/>
                      <a:pt x="63" y="0"/>
                    </a:cubicBezTo>
                    <a:cubicBezTo>
                      <a:pt x="97" y="0"/>
                      <a:pt x="125" y="24"/>
                      <a:pt x="125" y="53"/>
                    </a:cubicBezTo>
                    <a:cubicBezTo>
                      <a:pt x="125" y="53"/>
                      <a:pt x="125" y="53"/>
                      <a:pt x="125" y="53"/>
                    </a:cubicBezTo>
                    <a:cubicBezTo>
                      <a:pt x="125" y="82"/>
                      <a:pt x="97" y="106"/>
                      <a:pt x="63" y="106"/>
                    </a:cubicBezTo>
                    <a:cubicBezTo>
                      <a:pt x="28" y="106"/>
                      <a:pt x="0" y="82"/>
                      <a:pt x="0" y="5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8" name="Freeform 96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47"/>
                  <a:gd name="T1" fmla="*/ 20 h 40"/>
                  <a:gd name="T2" fmla="*/ 24 w 47"/>
                  <a:gd name="T3" fmla="*/ 0 h 40"/>
                  <a:gd name="T4" fmla="*/ 47 w 47"/>
                  <a:gd name="T5" fmla="*/ 20 h 40"/>
                  <a:gd name="T6" fmla="*/ 47 w 47"/>
                  <a:gd name="T7" fmla="*/ 20 h 40"/>
                  <a:gd name="T8" fmla="*/ 24 w 47"/>
                  <a:gd name="T9" fmla="*/ 40 h 40"/>
                  <a:gd name="T10" fmla="*/ 0 w 47"/>
                  <a:gd name="T11" fmla="*/ 2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40"/>
                  <a:gd name="T20" fmla="*/ 47 w 47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40">
                    <a:moveTo>
                      <a:pt x="0" y="20"/>
                    </a:moveTo>
                    <a:cubicBezTo>
                      <a:pt x="0" y="9"/>
                      <a:pt x="11" y="0"/>
                      <a:pt x="24" y="0"/>
                    </a:cubicBezTo>
                    <a:cubicBezTo>
                      <a:pt x="37" y="0"/>
                      <a:pt x="47" y="9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31"/>
                      <a:pt x="37" y="40"/>
                      <a:pt x="24" y="40"/>
                    </a:cubicBezTo>
                    <a:cubicBezTo>
                      <a:pt x="11" y="40"/>
                      <a:pt x="0" y="31"/>
                      <a:pt x="0" y="20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39" name="Line 97"/>
              <p:cNvSpPr>
                <a:spLocks noChangeShapeType="1"/>
              </p:cNvSpPr>
              <p:nvPr/>
            </p:nvSpPr>
            <p:spPr bwMode="auto">
              <a:xfrm>
                <a:off x="3224" y="3763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40" name="Line 98"/>
              <p:cNvSpPr>
                <a:spLocks noChangeShapeType="1"/>
              </p:cNvSpPr>
              <p:nvPr/>
            </p:nvSpPr>
            <p:spPr bwMode="auto">
              <a:xfrm>
                <a:off x="3224" y="3755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41" name="Line 99"/>
              <p:cNvSpPr>
                <a:spLocks noChangeShapeType="1"/>
              </p:cNvSpPr>
              <p:nvPr/>
            </p:nvSpPr>
            <p:spPr bwMode="auto">
              <a:xfrm>
                <a:off x="3224" y="3748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7728" name="Text Box 100"/>
            <p:cNvSpPr txBox="1">
              <a:spLocks noChangeArrowheads="1"/>
            </p:cNvSpPr>
            <p:nvPr/>
          </p:nvSpPr>
          <p:spPr bwMode="auto">
            <a:xfrm>
              <a:off x="4688" y="3572"/>
              <a:ext cx="421" cy="183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buFont typeface="Symbol" pitchFamily="82" charset="2"/>
                <a:buNone/>
              </a:pPr>
              <a:r>
                <a:rPr lang="en-US" sz="1050"/>
                <a:t>fire alarm at</a:t>
              </a:r>
              <a:br>
                <a:rPr lang="en-US" sz="1050"/>
              </a:br>
              <a:r>
                <a:rPr lang="en-US" sz="1050"/>
                <a:t>1</a:t>
              </a:r>
              <a:r>
                <a:rPr lang="en-US" sz="1050" baseline="30000"/>
                <a:t>st</a:t>
              </a:r>
              <a:r>
                <a:rPr lang="en-US" sz="1050"/>
                <a:t> floor</a:t>
              </a:r>
            </a:p>
          </p:txBody>
        </p:sp>
      </p:grpSp>
      <p:grpSp>
        <p:nvGrpSpPr>
          <p:cNvPr id="14" name="Group 101"/>
          <p:cNvGrpSpPr>
            <a:grpSpLocks/>
          </p:cNvGrpSpPr>
          <p:nvPr/>
        </p:nvGrpSpPr>
        <p:grpSpPr bwMode="auto">
          <a:xfrm>
            <a:off x="8977314" y="5791200"/>
            <a:ext cx="1082675" cy="628650"/>
            <a:chOff x="4614" y="3439"/>
            <a:chExt cx="682" cy="396"/>
          </a:xfrm>
        </p:grpSpPr>
        <p:grpSp>
          <p:nvGrpSpPr>
            <p:cNvPr id="15" name="Group 102"/>
            <p:cNvGrpSpPr>
              <a:grpSpLocks/>
            </p:cNvGrpSpPr>
            <p:nvPr/>
          </p:nvGrpSpPr>
          <p:grpSpPr bwMode="auto">
            <a:xfrm>
              <a:off x="4614" y="3439"/>
              <a:ext cx="682" cy="396"/>
              <a:chOff x="3205" y="3730"/>
              <a:chExt cx="473" cy="201"/>
            </a:xfrm>
          </p:grpSpPr>
          <p:sp>
            <p:nvSpPr>
              <p:cNvPr id="27714" name="AutoShape 103"/>
              <p:cNvSpPr>
                <a:spLocks noChangeAspect="1" noChangeArrowheads="1" noTextEdit="1"/>
              </p:cNvSpPr>
              <p:nvPr/>
            </p:nvSpPr>
            <p:spPr bwMode="auto">
              <a:xfrm>
                <a:off x="3205" y="3730"/>
                <a:ext cx="473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15" name="Rectangle 104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16" name="Rectangle 105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17" name="Rectangle 106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18" name="Rectangle 107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19" name="Freeform 108"/>
              <p:cNvSpPr>
                <a:spLocks/>
              </p:cNvSpPr>
              <p:nvPr/>
            </p:nvSpPr>
            <p:spPr bwMode="auto">
              <a:xfrm>
                <a:off x="3551" y="375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5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5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20" name="Freeform 109"/>
              <p:cNvSpPr>
                <a:spLocks/>
              </p:cNvSpPr>
              <p:nvPr/>
            </p:nvSpPr>
            <p:spPr bwMode="auto">
              <a:xfrm>
                <a:off x="3551" y="376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21" name="Freeform 110"/>
              <p:cNvSpPr>
                <a:spLocks/>
              </p:cNvSpPr>
              <p:nvPr/>
            </p:nvSpPr>
            <p:spPr bwMode="auto">
              <a:xfrm>
                <a:off x="3551" y="377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22" name="Freeform 111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125"/>
                  <a:gd name="T1" fmla="*/ 1 h 106"/>
                  <a:gd name="T2" fmla="*/ 1 w 125"/>
                  <a:gd name="T3" fmla="*/ 0 h 106"/>
                  <a:gd name="T4" fmla="*/ 3 w 125"/>
                  <a:gd name="T5" fmla="*/ 1 h 106"/>
                  <a:gd name="T6" fmla="*/ 3 w 125"/>
                  <a:gd name="T7" fmla="*/ 1 h 106"/>
                  <a:gd name="T8" fmla="*/ 1 w 125"/>
                  <a:gd name="T9" fmla="*/ 2 h 106"/>
                  <a:gd name="T10" fmla="*/ 0 w 125"/>
                  <a:gd name="T11" fmla="*/ 1 h 10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5"/>
                  <a:gd name="T19" fmla="*/ 0 h 106"/>
                  <a:gd name="T20" fmla="*/ 125 w 125"/>
                  <a:gd name="T21" fmla="*/ 106 h 10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5" h="106">
                    <a:moveTo>
                      <a:pt x="0" y="53"/>
                    </a:moveTo>
                    <a:cubicBezTo>
                      <a:pt x="0" y="24"/>
                      <a:pt x="28" y="0"/>
                      <a:pt x="63" y="0"/>
                    </a:cubicBezTo>
                    <a:cubicBezTo>
                      <a:pt x="97" y="0"/>
                      <a:pt x="125" y="24"/>
                      <a:pt x="125" y="53"/>
                    </a:cubicBezTo>
                    <a:cubicBezTo>
                      <a:pt x="125" y="53"/>
                      <a:pt x="125" y="53"/>
                      <a:pt x="125" y="53"/>
                    </a:cubicBezTo>
                    <a:cubicBezTo>
                      <a:pt x="125" y="82"/>
                      <a:pt x="97" y="106"/>
                      <a:pt x="63" y="106"/>
                    </a:cubicBezTo>
                    <a:cubicBezTo>
                      <a:pt x="28" y="106"/>
                      <a:pt x="0" y="82"/>
                      <a:pt x="0" y="5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23" name="Freeform 112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47"/>
                  <a:gd name="T1" fmla="*/ 20 h 40"/>
                  <a:gd name="T2" fmla="*/ 24 w 47"/>
                  <a:gd name="T3" fmla="*/ 0 h 40"/>
                  <a:gd name="T4" fmla="*/ 47 w 47"/>
                  <a:gd name="T5" fmla="*/ 20 h 40"/>
                  <a:gd name="T6" fmla="*/ 47 w 47"/>
                  <a:gd name="T7" fmla="*/ 20 h 40"/>
                  <a:gd name="T8" fmla="*/ 24 w 47"/>
                  <a:gd name="T9" fmla="*/ 40 h 40"/>
                  <a:gd name="T10" fmla="*/ 0 w 47"/>
                  <a:gd name="T11" fmla="*/ 2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40"/>
                  <a:gd name="T20" fmla="*/ 47 w 47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40">
                    <a:moveTo>
                      <a:pt x="0" y="20"/>
                    </a:moveTo>
                    <a:cubicBezTo>
                      <a:pt x="0" y="9"/>
                      <a:pt x="11" y="0"/>
                      <a:pt x="24" y="0"/>
                    </a:cubicBezTo>
                    <a:cubicBezTo>
                      <a:pt x="37" y="0"/>
                      <a:pt x="47" y="9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31"/>
                      <a:pt x="37" y="40"/>
                      <a:pt x="24" y="40"/>
                    </a:cubicBezTo>
                    <a:cubicBezTo>
                      <a:pt x="11" y="40"/>
                      <a:pt x="0" y="31"/>
                      <a:pt x="0" y="20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24" name="Line 113"/>
              <p:cNvSpPr>
                <a:spLocks noChangeShapeType="1"/>
              </p:cNvSpPr>
              <p:nvPr/>
            </p:nvSpPr>
            <p:spPr bwMode="auto">
              <a:xfrm>
                <a:off x="3224" y="3763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25" name="Line 114"/>
              <p:cNvSpPr>
                <a:spLocks noChangeShapeType="1"/>
              </p:cNvSpPr>
              <p:nvPr/>
            </p:nvSpPr>
            <p:spPr bwMode="auto">
              <a:xfrm>
                <a:off x="3224" y="3755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26" name="Line 115"/>
              <p:cNvSpPr>
                <a:spLocks noChangeShapeType="1"/>
              </p:cNvSpPr>
              <p:nvPr/>
            </p:nvSpPr>
            <p:spPr bwMode="auto">
              <a:xfrm>
                <a:off x="3224" y="3748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7713" name="Text Box 116"/>
            <p:cNvSpPr txBox="1">
              <a:spLocks noChangeArrowheads="1"/>
            </p:cNvSpPr>
            <p:nvPr/>
          </p:nvSpPr>
          <p:spPr bwMode="auto">
            <a:xfrm>
              <a:off x="4688" y="3572"/>
              <a:ext cx="421" cy="183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buFont typeface="Symbol" pitchFamily="82" charset="2"/>
                <a:buNone/>
              </a:pPr>
              <a:r>
                <a:rPr lang="en-US" sz="1050"/>
                <a:t>fire alarm at</a:t>
              </a:r>
              <a:br>
                <a:rPr lang="en-US" sz="1050"/>
              </a:br>
              <a:r>
                <a:rPr lang="en-US" sz="1050"/>
                <a:t>1</a:t>
              </a:r>
              <a:r>
                <a:rPr lang="en-US" sz="1050" baseline="30000"/>
                <a:t>st</a:t>
              </a:r>
              <a:r>
                <a:rPr lang="en-US" sz="1050"/>
                <a:t> floor</a:t>
              </a:r>
            </a:p>
          </p:txBody>
        </p:sp>
      </p:grpSp>
      <p:grpSp>
        <p:nvGrpSpPr>
          <p:cNvPr id="16" name="Group 117"/>
          <p:cNvGrpSpPr>
            <a:grpSpLocks/>
          </p:cNvGrpSpPr>
          <p:nvPr/>
        </p:nvGrpSpPr>
        <p:grpSpPr bwMode="auto">
          <a:xfrm>
            <a:off x="6673851" y="3665538"/>
            <a:ext cx="1082675" cy="628650"/>
            <a:chOff x="4614" y="3439"/>
            <a:chExt cx="682" cy="396"/>
          </a:xfrm>
        </p:grpSpPr>
        <p:grpSp>
          <p:nvGrpSpPr>
            <p:cNvPr id="17" name="Group 118"/>
            <p:cNvGrpSpPr>
              <a:grpSpLocks/>
            </p:cNvGrpSpPr>
            <p:nvPr/>
          </p:nvGrpSpPr>
          <p:grpSpPr bwMode="auto">
            <a:xfrm>
              <a:off x="4614" y="3439"/>
              <a:ext cx="682" cy="396"/>
              <a:chOff x="3205" y="3730"/>
              <a:chExt cx="473" cy="201"/>
            </a:xfrm>
          </p:grpSpPr>
          <p:sp>
            <p:nvSpPr>
              <p:cNvPr id="27699" name="AutoShape 119"/>
              <p:cNvSpPr>
                <a:spLocks noChangeAspect="1" noChangeArrowheads="1" noTextEdit="1"/>
              </p:cNvSpPr>
              <p:nvPr/>
            </p:nvSpPr>
            <p:spPr bwMode="auto">
              <a:xfrm>
                <a:off x="3205" y="3730"/>
                <a:ext cx="473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0" name="Rectangle 120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1" name="Rectangle 121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2" name="Rectangle 122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3" name="Rectangle 123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4" name="Freeform 124"/>
              <p:cNvSpPr>
                <a:spLocks/>
              </p:cNvSpPr>
              <p:nvPr/>
            </p:nvSpPr>
            <p:spPr bwMode="auto">
              <a:xfrm>
                <a:off x="3551" y="375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5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5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5" name="Freeform 125"/>
              <p:cNvSpPr>
                <a:spLocks/>
              </p:cNvSpPr>
              <p:nvPr/>
            </p:nvSpPr>
            <p:spPr bwMode="auto">
              <a:xfrm>
                <a:off x="3551" y="376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6" name="Freeform 126"/>
              <p:cNvSpPr>
                <a:spLocks/>
              </p:cNvSpPr>
              <p:nvPr/>
            </p:nvSpPr>
            <p:spPr bwMode="auto">
              <a:xfrm>
                <a:off x="3551" y="377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7" name="Freeform 127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125"/>
                  <a:gd name="T1" fmla="*/ 1 h 106"/>
                  <a:gd name="T2" fmla="*/ 1 w 125"/>
                  <a:gd name="T3" fmla="*/ 0 h 106"/>
                  <a:gd name="T4" fmla="*/ 3 w 125"/>
                  <a:gd name="T5" fmla="*/ 1 h 106"/>
                  <a:gd name="T6" fmla="*/ 3 w 125"/>
                  <a:gd name="T7" fmla="*/ 1 h 106"/>
                  <a:gd name="T8" fmla="*/ 1 w 125"/>
                  <a:gd name="T9" fmla="*/ 2 h 106"/>
                  <a:gd name="T10" fmla="*/ 0 w 125"/>
                  <a:gd name="T11" fmla="*/ 1 h 10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5"/>
                  <a:gd name="T19" fmla="*/ 0 h 106"/>
                  <a:gd name="T20" fmla="*/ 125 w 125"/>
                  <a:gd name="T21" fmla="*/ 106 h 10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5" h="106">
                    <a:moveTo>
                      <a:pt x="0" y="53"/>
                    </a:moveTo>
                    <a:cubicBezTo>
                      <a:pt x="0" y="24"/>
                      <a:pt x="28" y="0"/>
                      <a:pt x="63" y="0"/>
                    </a:cubicBezTo>
                    <a:cubicBezTo>
                      <a:pt x="97" y="0"/>
                      <a:pt x="125" y="24"/>
                      <a:pt x="125" y="53"/>
                    </a:cubicBezTo>
                    <a:cubicBezTo>
                      <a:pt x="125" y="53"/>
                      <a:pt x="125" y="53"/>
                      <a:pt x="125" y="53"/>
                    </a:cubicBezTo>
                    <a:cubicBezTo>
                      <a:pt x="125" y="82"/>
                      <a:pt x="97" y="106"/>
                      <a:pt x="63" y="106"/>
                    </a:cubicBezTo>
                    <a:cubicBezTo>
                      <a:pt x="28" y="106"/>
                      <a:pt x="0" y="82"/>
                      <a:pt x="0" y="5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8" name="Freeform 128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47"/>
                  <a:gd name="T1" fmla="*/ 20 h 40"/>
                  <a:gd name="T2" fmla="*/ 24 w 47"/>
                  <a:gd name="T3" fmla="*/ 0 h 40"/>
                  <a:gd name="T4" fmla="*/ 47 w 47"/>
                  <a:gd name="T5" fmla="*/ 20 h 40"/>
                  <a:gd name="T6" fmla="*/ 47 w 47"/>
                  <a:gd name="T7" fmla="*/ 20 h 40"/>
                  <a:gd name="T8" fmla="*/ 24 w 47"/>
                  <a:gd name="T9" fmla="*/ 40 h 40"/>
                  <a:gd name="T10" fmla="*/ 0 w 47"/>
                  <a:gd name="T11" fmla="*/ 2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40"/>
                  <a:gd name="T20" fmla="*/ 47 w 47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40">
                    <a:moveTo>
                      <a:pt x="0" y="20"/>
                    </a:moveTo>
                    <a:cubicBezTo>
                      <a:pt x="0" y="9"/>
                      <a:pt x="11" y="0"/>
                      <a:pt x="24" y="0"/>
                    </a:cubicBezTo>
                    <a:cubicBezTo>
                      <a:pt x="37" y="0"/>
                      <a:pt x="47" y="9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31"/>
                      <a:pt x="37" y="40"/>
                      <a:pt x="24" y="40"/>
                    </a:cubicBezTo>
                    <a:cubicBezTo>
                      <a:pt x="11" y="40"/>
                      <a:pt x="0" y="31"/>
                      <a:pt x="0" y="20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09" name="Line 129"/>
              <p:cNvSpPr>
                <a:spLocks noChangeShapeType="1"/>
              </p:cNvSpPr>
              <p:nvPr/>
            </p:nvSpPr>
            <p:spPr bwMode="auto">
              <a:xfrm>
                <a:off x="3224" y="3763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10" name="Line 130"/>
              <p:cNvSpPr>
                <a:spLocks noChangeShapeType="1"/>
              </p:cNvSpPr>
              <p:nvPr/>
            </p:nvSpPr>
            <p:spPr bwMode="auto">
              <a:xfrm>
                <a:off x="3224" y="3755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711" name="Line 131"/>
              <p:cNvSpPr>
                <a:spLocks noChangeShapeType="1"/>
              </p:cNvSpPr>
              <p:nvPr/>
            </p:nvSpPr>
            <p:spPr bwMode="auto">
              <a:xfrm>
                <a:off x="3224" y="3748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7698" name="Text Box 132"/>
            <p:cNvSpPr txBox="1">
              <a:spLocks noChangeArrowheads="1"/>
            </p:cNvSpPr>
            <p:nvPr/>
          </p:nvSpPr>
          <p:spPr bwMode="auto">
            <a:xfrm>
              <a:off x="4643" y="3572"/>
              <a:ext cx="490" cy="183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buFont typeface="Symbol" pitchFamily="82" charset="2"/>
                <a:buNone/>
              </a:pPr>
              <a:r>
                <a:rPr lang="en-US" sz="1050"/>
                <a:t>fire training at</a:t>
              </a:r>
              <a:br>
                <a:rPr lang="en-US" sz="1050"/>
              </a:br>
              <a:r>
                <a:rPr lang="en-US" sz="1050"/>
                <a:t>1</a:t>
              </a:r>
              <a:r>
                <a:rPr lang="en-US" sz="1050" baseline="30000"/>
                <a:t>st</a:t>
              </a:r>
              <a:r>
                <a:rPr lang="en-US" sz="1050"/>
                <a:t> floor</a:t>
              </a:r>
            </a:p>
          </p:txBody>
        </p:sp>
      </p:grpSp>
      <p:grpSp>
        <p:nvGrpSpPr>
          <p:cNvPr id="18" name="Group 133"/>
          <p:cNvGrpSpPr>
            <a:grpSpLocks/>
          </p:cNvGrpSpPr>
          <p:nvPr/>
        </p:nvGrpSpPr>
        <p:grpSpPr bwMode="auto">
          <a:xfrm>
            <a:off x="7372351" y="2844800"/>
            <a:ext cx="1082675" cy="628650"/>
            <a:chOff x="4614" y="3439"/>
            <a:chExt cx="682" cy="396"/>
          </a:xfrm>
        </p:grpSpPr>
        <p:grpSp>
          <p:nvGrpSpPr>
            <p:cNvPr id="19" name="Group 134"/>
            <p:cNvGrpSpPr>
              <a:grpSpLocks/>
            </p:cNvGrpSpPr>
            <p:nvPr/>
          </p:nvGrpSpPr>
          <p:grpSpPr bwMode="auto">
            <a:xfrm>
              <a:off x="4614" y="3439"/>
              <a:ext cx="682" cy="396"/>
              <a:chOff x="3205" y="3730"/>
              <a:chExt cx="473" cy="201"/>
            </a:xfrm>
          </p:grpSpPr>
          <p:sp>
            <p:nvSpPr>
              <p:cNvPr id="27684" name="AutoShape 135"/>
              <p:cNvSpPr>
                <a:spLocks noChangeAspect="1" noChangeArrowheads="1" noTextEdit="1"/>
              </p:cNvSpPr>
              <p:nvPr/>
            </p:nvSpPr>
            <p:spPr bwMode="auto">
              <a:xfrm>
                <a:off x="3205" y="3730"/>
                <a:ext cx="473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85" name="Rectangle 136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86" name="Rectangle 137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87" name="Rectangle 138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88" name="Rectangle 139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89" name="Freeform 140"/>
              <p:cNvSpPr>
                <a:spLocks/>
              </p:cNvSpPr>
              <p:nvPr/>
            </p:nvSpPr>
            <p:spPr bwMode="auto">
              <a:xfrm>
                <a:off x="3551" y="375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5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5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90" name="Freeform 141"/>
              <p:cNvSpPr>
                <a:spLocks/>
              </p:cNvSpPr>
              <p:nvPr/>
            </p:nvSpPr>
            <p:spPr bwMode="auto">
              <a:xfrm>
                <a:off x="3551" y="376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91" name="Freeform 142"/>
              <p:cNvSpPr>
                <a:spLocks/>
              </p:cNvSpPr>
              <p:nvPr/>
            </p:nvSpPr>
            <p:spPr bwMode="auto">
              <a:xfrm>
                <a:off x="3551" y="377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92" name="Freeform 143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125"/>
                  <a:gd name="T1" fmla="*/ 1 h 106"/>
                  <a:gd name="T2" fmla="*/ 1 w 125"/>
                  <a:gd name="T3" fmla="*/ 0 h 106"/>
                  <a:gd name="T4" fmla="*/ 3 w 125"/>
                  <a:gd name="T5" fmla="*/ 1 h 106"/>
                  <a:gd name="T6" fmla="*/ 3 w 125"/>
                  <a:gd name="T7" fmla="*/ 1 h 106"/>
                  <a:gd name="T8" fmla="*/ 1 w 125"/>
                  <a:gd name="T9" fmla="*/ 2 h 106"/>
                  <a:gd name="T10" fmla="*/ 0 w 125"/>
                  <a:gd name="T11" fmla="*/ 1 h 10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5"/>
                  <a:gd name="T19" fmla="*/ 0 h 106"/>
                  <a:gd name="T20" fmla="*/ 125 w 125"/>
                  <a:gd name="T21" fmla="*/ 106 h 10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5" h="106">
                    <a:moveTo>
                      <a:pt x="0" y="53"/>
                    </a:moveTo>
                    <a:cubicBezTo>
                      <a:pt x="0" y="24"/>
                      <a:pt x="28" y="0"/>
                      <a:pt x="63" y="0"/>
                    </a:cubicBezTo>
                    <a:cubicBezTo>
                      <a:pt x="97" y="0"/>
                      <a:pt x="125" y="24"/>
                      <a:pt x="125" y="53"/>
                    </a:cubicBezTo>
                    <a:cubicBezTo>
                      <a:pt x="125" y="53"/>
                      <a:pt x="125" y="53"/>
                      <a:pt x="125" y="53"/>
                    </a:cubicBezTo>
                    <a:cubicBezTo>
                      <a:pt x="125" y="82"/>
                      <a:pt x="97" y="106"/>
                      <a:pt x="63" y="106"/>
                    </a:cubicBezTo>
                    <a:cubicBezTo>
                      <a:pt x="28" y="106"/>
                      <a:pt x="0" y="82"/>
                      <a:pt x="0" y="5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93" name="Freeform 144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47"/>
                  <a:gd name="T1" fmla="*/ 20 h 40"/>
                  <a:gd name="T2" fmla="*/ 24 w 47"/>
                  <a:gd name="T3" fmla="*/ 0 h 40"/>
                  <a:gd name="T4" fmla="*/ 47 w 47"/>
                  <a:gd name="T5" fmla="*/ 20 h 40"/>
                  <a:gd name="T6" fmla="*/ 47 w 47"/>
                  <a:gd name="T7" fmla="*/ 20 h 40"/>
                  <a:gd name="T8" fmla="*/ 24 w 47"/>
                  <a:gd name="T9" fmla="*/ 40 h 40"/>
                  <a:gd name="T10" fmla="*/ 0 w 47"/>
                  <a:gd name="T11" fmla="*/ 2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40"/>
                  <a:gd name="T20" fmla="*/ 47 w 47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40">
                    <a:moveTo>
                      <a:pt x="0" y="20"/>
                    </a:moveTo>
                    <a:cubicBezTo>
                      <a:pt x="0" y="9"/>
                      <a:pt x="11" y="0"/>
                      <a:pt x="24" y="0"/>
                    </a:cubicBezTo>
                    <a:cubicBezTo>
                      <a:pt x="37" y="0"/>
                      <a:pt x="47" y="9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31"/>
                      <a:pt x="37" y="40"/>
                      <a:pt x="24" y="40"/>
                    </a:cubicBezTo>
                    <a:cubicBezTo>
                      <a:pt x="11" y="40"/>
                      <a:pt x="0" y="31"/>
                      <a:pt x="0" y="20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94" name="Line 145"/>
              <p:cNvSpPr>
                <a:spLocks noChangeShapeType="1"/>
              </p:cNvSpPr>
              <p:nvPr/>
            </p:nvSpPr>
            <p:spPr bwMode="auto">
              <a:xfrm>
                <a:off x="3224" y="3763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95" name="Line 146"/>
              <p:cNvSpPr>
                <a:spLocks noChangeShapeType="1"/>
              </p:cNvSpPr>
              <p:nvPr/>
            </p:nvSpPr>
            <p:spPr bwMode="auto">
              <a:xfrm>
                <a:off x="3224" y="3755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96" name="Line 147"/>
              <p:cNvSpPr>
                <a:spLocks noChangeShapeType="1"/>
              </p:cNvSpPr>
              <p:nvPr/>
            </p:nvSpPr>
            <p:spPr bwMode="auto">
              <a:xfrm>
                <a:off x="3224" y="3748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7683" name="Text Box 148"/>
            <p:cNvSpPr txBox="1">
              <a:spLocks noChangeArrowheads="1"/>
            </p:cNvSpPr>
            <p:nvPr/>
          </p:nvSpPr>
          <p:spPr bwMode="auto">
            <a:xfrm>
              <a:off x="4643" y="3572"/>
              <a:ext cx="490" cy="183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buFont typeface="Symbol" pitchFamily="82" charset="2"/>
                <a:buNone/>
              </a:pPr>
              <a:r>
                <a:rPr lang="en-US" sz="1050"/>
                <a:t>fire training at</a:t>
              </a:r>
              <a:br>
                <a:rPr lang="en-US" sz="1050"/>
              </a:br>
              <a:r>
                <a:rPr lang="en-US" sz="1050"/>
                <a:t>1</a:t>
              </a:r>
              <a:r>
                <a:rPr lang="en-US" sz="1050" baseline="30000"/>
                <a:t>st</a:t>
              </a:r>
              <a:r>
                <a:rPr lang="en-US" sz="1050"/>
                <a:t> floor</a:t>
              </a:r>
            </a:p>
          </p:txBody>
        </p:sp>
      </p:grpSp>
      <p:grpSp>
        <p:nvGrpSpPr>
          <p:cNvPr id="20" name="Group 149"/>
          <p:cNvGrpSpPr>
            <a:grpSpLocks/>
          </p:cNvGrpSpPr>
          <p:nvPr/>
        </p:nvGrpSpPr>
        <p:grpSpPr bwMode="auto">
          <a:xfrm>
            <a:off x="8939214" y="2678113"/>
            <a:ext cx="1082675" cy="628650"/>
            <a:chOff x="4614" y="3439"/>
            <a:chExt cx="682" cy="396"/>
          </a:xfrm>
        </p:grpSpPr>
        <p:grpSp>
          <p:nvGrpSpPr>
            <p:cNvPr id="21" name="Group 150"/>
            <p:cNvGrpSpPr>
              <a:grpSpLocks/>
            </p:cNvGrpSpPr>
            <p:nvPr/>
          </p:nvGrpSpPr>
          <p:grpSpPr bwMode="auto">
            <a:xfrm>
              <a:off x="4614" y="3439"/>
              <a:ext cx="682" cy="396"/>
              <a:chOff x="3205" y="3730"/>
              <a:chExt cx="473" cy="201"/>
            </a:xfrm>
          </p:grpSpPr>
          <p:sp>
            <p:nvSpPr>
              <p:cNvPr id="27669" name="AutoShape 151"/>
              <p:cNvSpPr>
                <a:spLocks noChangeAspect="1" noChangeArrowheads="1" noTextEdit="1"/>
              </p:cNvSpPr>
              <p:nvPr/>
            </p:nvSpPr>
            <p:spPr bwMode="auto">
              <a:xfrm>
                <a:off x="3205" y="3730"/>
                <a:ext cx="473" cy="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0" name="Rectangle 152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1" name="Rectangle 153"/>
              <p:cNvSpPr>
                <a:spLocks noChangeArrowheads="1"/>
              </p:cNvSpPr>
              <p:nvPr/>
            </p:nvSpPr>
            <p:spPr bwMode="auto">
              <a:xfrm>
                <a:off x="3215" y="3740"/>
                <a:ext cx="453" cy="18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2" name="Rectangle 154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3" name="Rectangle 155"/>
              <p:cNvSpPr>
                <a:spLocks noChangeArrowheads="1"/>
              </p:cNvSpPr>
              <p:nvPr/>
            </p:nvSpPr>
            <p:spPr bwMode="auto">
              <a:xfrm>
                <a:off x="3598" y="3751"/>
                <a:ext cx="41" cy="40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4" name="Freeform 156"/>
              <p:cNvSpPr>
                <a:spLocks/>
              </p:cNvSpPr>
              <p:nvPr/>
            </p:nvSpPr>
            <p:spPr bwMode="auto">
              <a:xfrm>
                <a:off x="3551" y="375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5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5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5" name="Freeform 157"/>
              <p:cNvSpPr>
                <a:spLocks/>
              </p:cNvSpPr>
              <p:nvPr/>
            </p:nvSpPr>
            <p:spPr bwMode="auto">
              <a:xfrm>
                <a:off x="3551" y="376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6" name="Freeform 158"/>
              <p:cNvSpPr>
                <a:spLocks/>
              </p:cNvSpPr>
              <p:nvPr/>
            </p:nvSpPr>
            <p:spPr bwMode="auto">
              <a:xfrm>
                <a:off x="3551" y="3775"/>
                <a:ext cx="94" cy="13"/>
              </a:xfrm>
              <a:custGeom>
                <a:avLst/>
                <a:gdLst>
                  <a:gd name="T0" fmla="*/ 0 w 94"/>
                  <a:gd name="T1" fmla="*/ 6 h 13"/>
                  <a:gd name="T2" fmla="*/ 21 w 94"/>
                  <a:gd name="T3" fmla="*/ 4 h 13"/>
                  <a:gd name="T4" fmla="*/ 24 w 94"/>
                  <a:gd name="T5" fmla="*/ 6 h 13"/>
                  <a:gd name="T6" fmla="*/ 44 w 94"/>
                  <a:gd name="T7" fmla="*/ 9 h 13"/>
                  <a:gd name="T8" fmla="*/ 47 w 94"/>
                  <a:gd name="T9" fmla="*/ 6 h 13"/>
                  <a:gd name="T10" fmla="*/ 68 w 94"/>
                  <a:gd name="T11" fmla="*/ 4 h 13"/>
                  <a:gd name="T12" fmla="*/ 71 w 94"/>
                  <a:gd name="T13" fmla="*/ 6 h 13"/>
                  <a:gd name="T14" fmla="*/ 91 w 94"/>
                  <a:gd name="T15" fmla="*/ 9 h 13"/>
                  <a:gd name="T16" fmla="*/ 94 w 94"/>
                  <a:gd name="T17" fmla="*/ 6 h 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4"/>
                  <a:gd name="T28" fmla="*/ 0 h 13"/>
                  <a:gd name="T29" fmla="*/ 94 w 94"/>
                  <a:gd name="T30" fmla="*/ 13 h 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4" h="13">
                    <a:moveTo>
                      <a:pt x="0" y="6"/>
                    </a:moveTo>
                    <a:cubicBezTo>
                      <a:pt x="5" y="1"/>
                      <a:pt x="14" y="0"/>
                      <a:pt x="21" y="4"/>
                    </a:cubicBezTo>
                    <a:cubicBezTo>
                      <a:pt x="22" y="4"/>
                      <a:pt x="23" y="5"/>
                      <a:pt x="24" y="6"/>
                    </a:cubicBezTo>
                    <a:cubicBezTo>
                      <a:pt x="29" y="12"/>
                      <a:pt x="38" y="13"/>
                      <a:pt x="44" y="9"/>
                    </a:cubicBezTo>
                    <a:cubicBezTo>
                      <a:pt x="46" y="8"/>
                      <a:pt x="46" y="7"/>
                      <a:pt x="47" y="6"/>
                    </a:cubicBezTo>
                    <a:cubicBezTo>
                      <a:pt x="52" y="1"/>
                      <a:pt x="61" y="0"/>
                      <a:pt x="68" y="4"/>
                    </a:cubicBezTo>
                    <a:cubicBezTo>
                      <a:pt x="69" y="4"/>
                      <a:pt x="70" y="5"/>
                      <a:pt x="71" y="6"/>
                    </a:cubicBezTo>
                    <a:cubicBezTo>
                      <a:pt x="76" y="12"/>
                      <a:pt x="85" y="13"/>
                      <a:pt x="91" y="9"/>
                    </a:cubicBezTo>
                    <a:cubicBezTo>
                      <a:pt x="92" y="8"/>
                      <a:pt x="94" y="7"/>
                      <a:pt x="94" y="6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7" name="Freeform 159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125"/>
                  <a:gd name="T1" fmla="*/ 1 h 106"/>
                  <a:gd name="T2" fmla="*/ 1 w 125"/>
                  <a:gd name="T3" fmla="*/ 0 h 106"/>
                  <a:gd name="T4" fmla="*/ 3 w 125"/>
                  <a:gd name="T5" fmla="*/ 1 h 106"/>
                  <a:gd name="T6" fmla="*/ 3 w 125"/>
                  <a:gd name="T7" fmla="*/ 1 h 106"/>
                  <a:gd name="T8" fmla="*/ 1 w 125"/>
                  <a:gd name="T9" fmla="*/ 2 h 106"/>
                  <a:gd name="T10" fmla="*/ 0 w 125"/>
                  <a:gd name="T11" fmla="*/ 1 h 10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5"/>
                  <a:gd name="T19" fmla="*/ 0 h 106"/>
                  <a:gd name="T20" fmla="*/ 125 w 125"/>
                  <a:gd name="T21" fmla="*/ 106 h 10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5" h="106">
                    <a:moveTo>
                      <a:pt x="0" y="53"/>
                    </a:moveTo>
                    <a:cubicBezTo>
                      <a:pt x="0" y="24"/>
                      <a:pt x="28" y="0"/>
                      <a:pt x="63" y="0"/>
                    </a:cubicBezTo>
                    <a:cubicBezTo>
                      <a:pt x="97" y="0"/>
                      <a:pt x="125" y="24"/>
                      <a:pt x="125" y="53"/>
                    </a:cubicBezTo>
                    <a:cubicBezTo>
                      <a:pt x="125" y="53"/>
                      <a:pt x="125" y="53"/>
                      <a:pt x="125" y="53"/>
                    </a:cubicBezTo>
                    <a:cubicBezTo>
                      <a:pt x="125" y="82"/>
                      <a:pt x="97" y="106"/>
                      <a:pt x="63" y="106"/>
                    </a:cubicBezTo>
                    <a:cubicBezTo>
                      <a:pt x="28" y="106"/>
                      <a:pt x="0" y="82"/>
                      <a:pt x="0" y="53"/>
                    </a:cubicBez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8" name="Freeform 160"/>
              <p:cNvSpPr>
                <a:spLocks/>
              </p:cNvSpPr>
              <p:nvPr/>
            </p:nvSpPr>
            <p:spPr bwMode="auto">
              <a:xfrm>
                <a:off x="3498" y="3751"/>
                <a:ext cx="47" cy="40"/>
              </a:xfrm>
              <a:custGeom>
                <a:avLst/>
                <a:gdLst>
                  <a:gd name="T0" fmla="*/ 0 w 47"/>
                  <a:gd name="T1" fmla="*/ 20 h 40"/>
                  <a:gd name="T2" fmla="*/ 24 w 47"/>
                  <a:gd name="T3" fmla="*/ 0 h 40"/>
                  <a:gd name="T4" fmla="*/ 47 w 47"/>
                  <a:gd name="T5" fmla="*/ 20 h 40"/>
                  <a:gd name="T6" fmla="*/ 47 w 47"/>
                  <a:gd name="T7" fmla="*/ 20 h 40"/>
                  <a:gd name="T8" fmla="*/ 24 w 47"/>
                  <a:gd name="T9" fmla="*/ 40 h 40"/>
                  <a:gd name="T10" fmla="*/ 0 w 47"/>
                  <a:gd name="T11" fmla="*/ 2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40"/>
                  <a:gd name="T20" fmla="*/ 47 w 47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40">
                    <a:moveTo>
                      <a:pt x="0" y="20"/>
                    </a:moveTo>
                    <a:cubicBezTo>
                      <a:pt x="0" y="9"/>
                      <a:pt x="11" y="0"/>
                      <a:pt x="24" y="0"/>
                    </a:cubicBezTo>
                    <a:cubicBezTo>
                      <a:pt x="37" y="0"/>
                      <a:pt x="47" y="9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31"/>
                      <a:pt x="37" y="40"/>
                      <a:pt x="24" y="40"/>
                    </a:cubicBezTo>
                    <a:cubicBezTo>
                      <a:pt x="11" y="40"/>
                      <a:pt x="0" y="31"/>
                      <a:pt x="0" y="20"/>
                    </a:cubicBezTo>
                  </a:path>
                </a:pathLst>
              </a:cu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79" name="Line 161"/>
              <p:cNvSpPr>
                <a:spLocks noChangeShapeType="1"/>
              </p:cNvSpPr>
              <p:nvPr/>
            </p:nvSpPr>
            <p:spPr bwMode="auto">
              <a:xfrm>
                <a:off x="3224" y="3763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80" name="Line 162"/>
              <p:cNvSpPr>
                <a:spLocks noChangeShapeType="1"/>
              </p:cNvSpPr>
              <p:nvPr/>
            </p:nvSpPr>
            <p:spPr bwMode="auto">
              <a:xfrm>
                <a:off x="3224" y="3755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27681" name="Line 163"/>
              <p:cNvSpPr>
                <a:spLocks noChangeShapeType="1"/>
              </p:cNvSpPr>
              <p:nvPr/>
            </p:nvSpPr>
            <p:spPr bwMode="auto">
              <a:xfrm>
                <a:off x="3224" y="3748"/>
                <a:ext cx="7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7668" name="Text Box 164"/>
            <p:cNvSpPr txBox="1">
              <a:spLocks noChangeArrowheads="1"/>
            </p:cNvSpPr>
            <p:nvPr/>
          </p:nvSpPr>
          <p:spPr bwMode="auto">
            <a:xfrm>
              <a:off x="4643" y="3572"/>
              <a:ext cx="490" cy="183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buFont typeface="Symbol" pitchFamily="82" charset="2"/>
                <a:buNone/>
              </a:pPr>
              <a:r>
                <a:rPr lang="en-US" sz="1050"/>
                <a:t>fire training at</a:t>
              </a:r>
              <a:br>
                <a:rPr lang="en-US" sz="1050"/>
              </a:br>
              <a:r>
                <a:rPr lang="en-US" sz="1050"/>
                <a:t>1</a:t>
              </a:r>
              <a:r>
                <a:rPr lang="en-US" sz="1050" baseline="30000"/>
                <a:t>st</a:t>
              </a:r>
              <a:r>
                <a:rPr lang="en-US" sz="1050"/>
                <a:t> floor</a:t>
              </a:r>
            </a:p>
          </p:txBody>
        </p:sp>
      </p:grp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82AEF0AA-F5C0-4044-A206-3CD89E0E60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970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7027BA-FB69-3244-8C60-231A6EAD07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62AC6-3CCA-F345-8AE1-CC45FC65A5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23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91499-CF76-854E-AA63-8FD82359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architecture @ Netflix</a:t>
            </a:r>
          </a:p>
        </p:txBody>
      </p:sp>
      <p:pic>
        <p:nvPicPr>
          <p:cNvPr id="1026" name="Picture 2" descr="Benefits of Microservices Architecture- How Enterprises benefit from Microservices  Architecture | Sogeti Labs">
            <a:extLst>
              <a:ext uri="{FF2B5EF4-FFF2-40B4-BE49-F238E27FC236}">
                <a16:creationId xmlns:a16="http://schemas.microsoft.com/office/drawing/2014/main" id="{10E511B4-2A91-1B4E-AF56-6B5BC804D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76" y="1543502"/>
            <a:ext cx="8315324" cy="468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37F0F2-9814-824F-813B-5555536C74B0}"/>
              </a:ext>
            </a:extLst>
          </p:cNvPr>
          <p:cNvSpPr/>
          <p:nvPr/>
        </p:nvSpPr>
        <p:spPr>
          <a:xfrm rot="16200000">
            <a:off x="7387556" y="4078456"/>
            <a:ext cx="41502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src</a:t>
            </a:r>
            <a:r>
              <a:rPr lang="en-US" sz="1200" dirty="0"/>
              <a:t>. </a:t>
            </a:r>
            <a:r>
              <a:rPr lang="en-US" sz="1200" dirty="0">
                <a:hlinkClick r:id="rId3"/>
              </a:rPr>
              <a:t>https://labs.sogeti.com/microservices-architectures-stay/</a:t>
            </a:r>
            <a:r>
              <a:rPr lang="en-US" sz="1200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662957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E8EBF2-AEC5-F14D-919B-DE6E7D3C3E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D26326-6689-C841-B2FE-03EDF27012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24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5318B1-BF44-914E-AC24-1814680D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B0139A-E38A-1D49-9E0C-B899597E68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oogle Shape;186;p10" descr="Picture 6">
            <a:extLst>
              <a:ext uri="{FF2B5EF4-FFF2-40B4-BE49-F238E27FC236}">
                <a16:creationId xmlns:a16="http://schemas.microsoft.com/office/drawing/2014/main" id="{D0A9C0A1-B268-6E43-B9C1-8AD152385CF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804"/>
          <a:stretch/>
        </p:blipFill>
        <p:spPr>
          <a:xfrm>
            <a:off x="-116016" y="0"/>
            <a:ext cx="1230801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6EDFA9-C92F-9A48-89BD-95BE307F5AFA}"/>
              </a:ext>
            </a:extLst>
          </p:cNvPr>
          <p:cNvSpPr txBox="1"/>
          <p:nvPr/>
        </p:nvSpPr>
        <p:spPr>
          <a:xfrm>
            <a:off x="220564" y="3368813"/>
            <a:ext cx="5913241" cy="31700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4000" b="0" dirty="0">
                <a:solidFill>
                  <a:schemeClr val="bg1"/>
                </a:solidFill>
              </a:rPr>
              <a:t>Taming</a:t>
            </a:r>
          </a:p>
          <a:p>
            <a:r>
              <a:rPr lang="en-US" sz="4000" i="1" dirty="0">
                <a:solidFill>
                  <a:schemeClr val="bg1"/>
                </a:solidFill>
              </a:rPr>
              <a:t>Continuous massive flows than you cannot stop </a:t>
            </a:r>
            <a:br>
              <a:rPr lang="en-US" sz="4000" b="0" dirty="0">
                <a:solidFill>
                  <a:schemeClr val="bg1"/>
                </a:solidFill>
              </a:rPr>
            </a:br>
            <a:r>
              <a:rPr lang="en-US" sz="4000" b="0" dirty="0">
                <a:solidFill>
                  <a:schemeClr val="bg1"/>
                </a:solidFill>
              </a:rPr>
              <a:t>with</a:t>
            </a:r>
            <a:br>
              <a:rPr lang="en-US" sz="4000" b="0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Data Stream </a:t>
            </a:r>
            <a:r>
              <a:rPr lang="en-US" sz="4000" b="1" dirty="0" err="1">
                <a:solidFill>
                  <a:schemeClr val="bg1"/>
                </a:solidFill>
              </a:rPr>
              <a:t>Mng</a:t>
            </a:r>
            <a:r>
              <a:rPr lang="en-US" sz="4000" b="1" dirty="0">
                <a:solidFill>
                  <a:schemeClr val="bg1"/>
                </a:solidFill>
              </a:rPr>
              <a:t>. Systems</a:t>
            </a:r>
            <a:endParaRPr lang="en-US" sz="4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272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25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2868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Stream Management Systems (DSMS)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dirty="0"/>
              <a:t>Data streams are (</a:t>
            </a:r>
            <a:r>
              <a:rPr lang="en-US" sz="3200" b="1" dirty="0"/>
              <a:t>unbounded</a:t>
            </a:r>
            <a:r>
              <a:rPr lang="en-US" sz="3200" dirty="0"/>
              <a:t>)</a:t>
            </a:r>
            <a:br>
              <a:rPr lang="en-US" sz="3200" dirty="0"/>
            </a:br>
            <a:r>
              <a:rPr lang="en-US" sz="3200" dirty="0"/>
              <a:t>sequences of time-varying</a:t>
            </a:r>
            <a:br>
              <a:rPr lang="en-US" sz="3200" dirty="0"/>
            </a:br>
            <a:r>
              <a:rPr lang="en-US" sz="3200" dirty="0"/>
              <a:t>data elements</a:t>
            </a:r>
          </a:p>
          <a:p>
            <a:r>
              <a:rPr lang="en-US" sz="3200" dirty="0"/>
              <a:t>Represent:</a:t>
            </a:r>
          </a:p>
          <a:p>
            <a:pPr lvl="1"/>
            <a:r>
              <a:rPr lang="en-US" sz="2800" dirty="0">
                <a:ea typeface="ＭＳ Ｐゴシック" charset="-128"/>
              </a:rPr>
              <a:t>an (almost) </a:t>
            </a:r>
            <a:r>
              <a:rPr lang="ja-JP" altLang="en-US" sz="2800" dirty="0">
                <a:ea typeface="ＭＳ Ｐゴシック" charset="-128"/>
              </a:rPr>
              <a:t>“</a:t>
            </a:r>
            <a:r>
              <a:rPr lang="en-US" altLang="ja-JP" sz="2800" dirty="0">
                <a:ea typeface="ＭＳ Ｐゴシック" charset="-128"/>
              </a:rPr>
              <a:t>continuous</a:t>
            </a:r>
            <a:r>
              <a:rPr lang="ja-JP" altLang="en-US" sz="2800" dirty="0">
                <a:ea typeface="ＭＳ Ｐゴシック" charset="-128"/>
              </a:rPr>
              <a:t>”</a:t>
            </a:r>
            <a:r>
              <a:rPr lang="en-US" altLang="ja-JP" sz="2800" dirty="0">
                <a:ea typeface="ＭＳ Ｐゴシック" charset="-128"/>
              </a:rPr>
              <a:t> flow of information </a:t>
            </a:r>
          </a:p>
          <a:p>
            <a:pPr lvl="1"/>
            <a:r>
              <a:rPr lang="en-US" sz="2800" dirty="0">
                <a:ea typeface="ＭＳ Ｐゴシック" charset="-128"/>
              </a:rPr>
              <a:t>with the recent information being more relevant as it describes the current state of a dynamic system</a:t>
            </a:r>
          </a:p>
          <a:p>
            <a:endParaRPr lang="en-US" sz="3200" dirty="0"/>
          </a:p>
        </p:txBody>
      </p:sp>
      <p:grpSp>
        <p:nvGrpSpPr>
          <p:cNvPr id="335" name="Group 334"/>
          <p:cNvGrpSpPr/>
          <p:nvPr/>
        </p:nvGrpSpPr>
        <p:grpSpPr>
          <a:xfrm>
            <a:off x="6332560" y="1825625"/>
            <a:ext cx="5147933" cy="1941318"/>
            <a:chOff x="1428750" y="2430463"/>
            <a:chExt cx="4437063" cy="1829813"/>
          </a:xfrm>
        </p:grpSpPr>
        <p:grpSp>
          <p:nvGrpSpPr>
            <p:cNvPr id="6" name="Group 335"/>
            <p:cNvGrpSpPr>
              <a:grpSpLocks/>
            </p:cNvGrpSpPr>
            <p:nvPr/>
          </p:nvGrpSpPr>
          <p:grpSpPr bwMode="auto">
            <a:xfrm>
              <a:off x="1539875" y="2430463"/>
              <a:ext cx="3856038" cy="1176337"/>
              <a:chOff x="576" y="1008"/>
              <a:chExt cx="4560" cy="1392"/>
            </a:xfrm>
          </p:grpSpPr>
          <p:grpSp>
            <p:nvGrpSpPr>
              <p:cNvPr id="7" name="Group 336"/>
              <p:cNvGrpSpPr>
                <a:grpSpLocks/>
              </p:cNvGrpSpPr>
              <p:nvPr/>
            </p:nvGrpSpPr>
            <p:grpSpPr bwMode="auto">
              <a:xfrm>
                <a:off x="576" y="1008"/>
                <a:ext cx="96" cy="1392"/>
                <a:chOff x="576" y="1008"/>
                <a:chExt cx="96" cy="1392"/>
              </a:xfrm>
            </p:grpSpPr>
            <p:sp>
              <p:nvSpPr>
                <p:cNvPr id="323" name="Rectangle 337"/>
                <p:cNvSpPr>
                  <a:spLocks noChangeArrowheads="1"/>
                </p:cNvSpPr>
                <p:nvPr/>
              </p:nvSpPr>
              <p:spPr bwMode="auto">
                <a:xfrm>
                  <a:off x="576" y="1008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4" name="Rectangle 338"/>
                <p:cNvSpPr>
                  <a:spLocks noChangeArrowheads="1"/>
                </p:cNvSpPr>
                <p:nvPr/>
              </p:nvSpPr>
              <p:spPr bwMode="auto">
                <a:xfrm>
                  <a:off x="576" y="129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5" name="Rectangle 339"/>
                <p:cNvSpPr>
                  <a:spLocks noChangeArrowheads="1"/>
                </p:cNvSpPr>
                <p:nvPr/>
              </p:nvSpPr>
              <p:spPr bwMode="auto">
                <a:xfrm>
                  <a:off x="576" y="1584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6" name="Rectangle 340"/>
                <p:cNvSpPr>
                  <a:spLocks noChangeArrowheads="1"/>
                </p:cNvSpPr>
                <p:nvPr/>
              </p:nvSpPr>
              <p:spPr bwMode="auto">
                <a:xfrm>
                  <a:off x="576" y="1728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7" name="Rectangle 341"/>
                <p:cNvSpPr>
                  <a:spLocks noChangeArrowheads="1"/>
                </p:cNvSpPr>
                <p:nvPr/>
              </p:nvSpPr>
              <p:spPr bwMode="auto">
                <a:xfrm>
                  <a:off x="576" y="1872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8" name="Rectangle 342"/>
                <p:cNvSpPr>
                  <a:spLocks noChangeArrowheads="1"/>
                </p:cNvSpPr>
                <p:nvPr/>
              </p:nvSpPr>
              <p:spPr bwMode="auto">
                <a:xfrm>
                  <a:off x="576" y="201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9" name="Rectangle 343"/>
                <p:cNvSpPr>
                  <a:spLocks noChangeArrowheads="1"/>
                </p:cNvSpPr>
                <p:nvPr/>
              </p:nvSpPr>
              <p:spPr bwMode="auto">
                <a:xfrm>
                  <a:off x="576" y="144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30" name="Rectangle 344"/>
                <p:cNvSpPr>
                  <a:spLocks noChangeArrowheads="1"/>
                </p:cNvSpPr>
                <p:nvPr/>
              </p:nvSpPr>
              <p:spPr bwMode="auto">
                <a:xfrm>
                  <a:off x="576" y="230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31" name="Rectangle 345"/>
                <p:cNvSpPr>
                  <a:spLocks noChangeArrowheads="1"/>
                </p:cNvSpPr>
                <p:nvPr/>
              </p:nvSpPr>
              <p:spPr bwMode="auto">
                <a:xfrm>
                  <a:off x="576" y="115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32" name="Rectangle 346"/>
                <p:cNvSpPr>
                  <a:spLocks noChangeArrowheads="1"/>
                </p:cNvSpPr>
                <p:nvPr/>
              </p:nvSpPr>
              <p:spPr bwMode="auto">
                <a:xfrm>
                  <a:off x="576" y="2160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8" name="Group 347"/>
              <p:cNvGrpSpPr>
                <a:grpSpLocks/>
              </p:cNvGrpSpPr>
              <p:nvPr/>
            </p:nvGrpSpPr>
            <p:grpSpPr bwMode="auto">
              <a:xfrm>
                <a:off x="720" y="1008"/>
                <a:ext cx="96" cy="1392"/>
                <a:chOff x="720" y="1008"/>
                <a:chExt cx="96" cy="1392"/>
              </a:xfrm>
            </p:grpSpPr>
            <p:sp>
              <p:nvSpPr>
                <p:cNvPr id="313" name="Rectangle 348"/>
                <p:cNvSpPr>
                  <a:spLocks noChangeArrowheads="1"/>
                </p:cNvSpPr>
                <p:nvPr/>
              </p:nvSpPr>
              <p:spPr bwMode="auto">
                <a:xfrm>
                  <a:off x="720" y="1008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4" name="Rectangle 349"/>
                <p:cNvSpPr>
                  <a:spLocks noChangeArrowheads="1"/>
                </p:cNvSpPr>
                <p:nvPr/>
              </p:nvSpPr>
              <p:spPr bwMode="auto">
                <a:xfrm>
                  <a:off x="720" y="129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5" name="Rectangle 350"/>
                <p:cNvSpPr>
                  <a:spLocks noChangeArrowheads="1"/>
                </p:cNvSpPr>
                <p:nvPr/>
              </p:nvSpPr>
              <p:spPr bwMode="auto">
                <a:xfrm>
                  <a:off x="720" y="158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6" name="Rectangle 351"/>
                <p:cNvSpPr>
                  <a:spLocks noChangeArrowheads="1"/>
                </p:cNvSpPr>
                <p:nvPr/>
              </p:nvSpPr>
              <p:spPr bwMode="auto">
                <a:xfrm>
                  <a:off x="720" y="1728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7" name="Rectangle 352"/>
                <p:cNvSpPr>
                  <a:spLocks noChangeArrowheads="1"/>
                </p:cNvSpPr>
                <p:nvPr/>
              </p:nvSpPr>
              <p:spPr bwMode="auto">
                <a:xfrm>
                  <a:off x="72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8" name="Rectangle 353"/>
                <p:cNvSpPr>
                  <a:spLocks noChangeArrowheads="1"/>
                </p:cNvSpPr>
                <p:nvPr/>
              </p:nvSpPr>
              <p:spPr bwMode="auto">
                <a:xfrm>
                  <a:off x="720" y="216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9" name="Rectangle 354"/>
                <p:cNvSpPr>
                  <a:spLocks noChangeArrowheads="1"/>
                </p:cNvSpPr>
                <p:nvPr/>
              </p:nvSpPr>
              <p:spPr bwMode="auto">
                <a:xfrm>
                  <a:off x="720" y="230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0" name="Rectangle 355"/>
                <p:cNvSpPr>
                  <a:spLocks noChangeArrowheads="1"/>
                </p:cNvSpPr>
                <p:nvPr/>
              </p:nvSpPr>
              <p:spPr bwMode="auto">
                <a:xfrm>
                  <a:off x="720" y="115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1" name="Rectangle 356"/>
                <p:cNvSpPr>
                  <a:spLocks noChangeArrowheads="1"/>
                </p:cNvSpPr>
                <p:nvPr/>
              </p:nvSpPr>
              <p:spPr bwMode="auto">
                <a:xfrm>
                  <a:off x="720" y="1872"/>
                  <a:ext cx="96" cy="96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2" name="Rectangle 357"/>
                <p:cNvSpPr>
                  <a:spLocks noChangeArrowheads="1"/>
                </p:cNvSpPr>
                <p:nvPr/>
              </p:nvSpPr>
              <p:spPr bwMode="auto">
                <a:xfrm>
                  <a:off x="720" y="1440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9" name="Group 358"/>
              <p:cNvGrpSpPr>
                <a:grpSpLocks/>
              </p:cNvGrpSpPr>
              <p:nvPr/>
            </p:nvGrpSpPr>
            <p:grpSpPr bwMode="auto">
              <a:xfrm>
                <a:off x="864" y="1008"/>
                <a:ext cx="96" cy="1392"/>
                <a:chOff x="864" y="1008"/>
                <a:chExt cx="96" cy="1392"/>
              </a:xfrm>
            </p:grpSpPr>
            <p:sp>
              <p:nvSpPr>
                <p:cNvPr id="303" name="Rectangle 359"/>
                <p:cNvSpPr>
                  <a:spLocks noChangeArrowheads="1"/>
                </p:cNvSpPr>
                <p:nvPr/>
              </p:nvSpPr>
              <p:spPr bwMode="auto">
                <a:xfrm>
                  <a:off x="864" y="201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4" name="Rectangle 360"/>
                <p:cNvSpPr>
                  <a:spLocks noChangeArrowheads="1"/>
                </p:cNvSpPr>
                <p:nvPr/>
              </p:nvSpPr>
              <p:spPr bwMode="auto">
                <a:xfrm>
                  <a:off x="864" y="2160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5" name="Rectangle 361"/>
                <p:cNvSpPr>
                  <a:spLocks noChangeArrowheads="1"/>
                </p:cNvSpPr>
                <p:nvPr/>
              </p:nvSpPr>
              <p:spPr bwMode="auto">
                <a:xfrm>
                  <a:off x="864" y="1152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6" name="Rectangle 362"/>
                <p:cNvSpPr>
                  <a:spLocks noChangeArrowheads="1"/>
                </p:cNvSpPr>
                <p:nvPr/>
              </p:nvSpPr>
              <p:spPr bwMode="auto">
                <a:xfrm>
                  <a:off x="864" y="1728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7" name="Rectangle 363"/>
                <p:cNvSpPr>
                  <a:spLocks noChangeArrowheads="1"/>
                </p:cNvSpPr>
                <p:nvPr/>
              </p:nvSpPr>
              <p:spPr bwMode="auto">
                <a:xfrm>
                  <a:off x="864" y="1440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8" name="Rectangle 364"/>
                <p:cNvSpPr>
                  <a:spLocks noChangeArrowheads="1"/>
                </p:cNvSpPr>
                <p:nvPr/>
              </p:nvSpPr>
              <p:spPr bwMode="auto">
                <a:xfrm>
                  <a:off x="864" y="1584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9" name="Rectangle 365"/>
                <p:cNvSpPr>
                  <a:spLocks noChangeArrowheads="1"/>
                </p:cNvSpPr>
                <p:nvPr/>
              </p:nvSpPr>
              <p:spPr bwMode="auto">
                <a:xfrm>
                  <a:off x="864" y="1296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0" name="Rectangle 366"/>
                <p:cNvSpPr>
                  <a:spLocks noChangeArrowheads="1"/>
                </p:cNvSpPr>
                <p:nvPr/>
              </p:nvSpPr>
              <p:spPr bwMode="auto">
                <a:xfrm>
                  <a:off x="864" y="2304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1" name="Rectangle 367"/>
                <p:cNvSpPr>
                  <a:spLocks noChangeArrowheads="1"/>
                </p:cNvSpPr>
                <p:nvPr/>
              </p:nvSpPr>
              <p:spPr bwMode="auto">
                <a:xfrm>
                  <a:off x="864" y="1872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2" name="Rectangle 368"/>
                <p:cNvSpPr>
                  <a:spLocks noChangeArrowheads="1"/>
                </p:cNvSpPr>
                <p:nvPr/>
              </p:nvSpPr>
              <p:spPr bwMode="auto">
                <a:xfrm>
                  <a:off x="864" y="1008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10" name="Group 369"/>
              <p:cNvGrpSpPr>
                <a:grpSpLocks/>
              </p:cNvGrpSpPr>
              <p:nvPr/>
            </p:nvGrpSpPr>
            <p:grpSpPr bwMode="auto">
              <a:xfrm>
                <a:off x="1008" y="1008"/>
                <a:ext cx="96" cy="1392"/>
                <a:chOff x="1008" y="1008"/>
                <a:chExt cx="96" cy="1392"/>
              </a:xfrm>
            </p:grpSpPr>
            <p:sp>
              <p:nvSpPr>
                <p:cNvPr id="293" name="Rectangle 370"/>
                <p:cNvSpPr>
                  <a:spLocks noChangeArrowheads="1"/>
                </p:cNvSpPr>
                <p:nvPr/>
              </p:nvSpPr>
              <p:spPr bwMode="auto">
                <a:xfrm>
                  <a:off x="1008" y="1008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4" name="Rectangle 371"/>
                <p:cNvSpPr>
                  <a:spLocks noChangeArrowheads="1"/>
                </p:cNvSpPr>
                <p:nvPr/>
              </p:nvSpPr>
              <p:spPr bwMode="auto">
                <a:xfrm>
                  <a:off x="1008" y="1152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5" name="Rectangle 372"/>
                <p:cNvSpPr>
                  <a:spLocks noChangeArrowheads="1"/>
                </p:cNvSpPr>
                <p:nvPr/>
              </p:nvSpPr>
              <p:spPr bwMode="auto">
                <a:xfrm>
                  <a:off x="1008" y="129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6" name="Rectangle 373"/>
                <p:cNvSpPr>
                  <a:spLocks noChangeArrowheads="1"/>
                </p:cNvSpPr>
                <p:nvPr/>
              </p:nvSpPr>
              <p:spPr bwMode="auto">
                <a:xfrm>
                  <a:off x="1008" y="1440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7" name="Rectangle 374"/>
                <p:cNvSpPr>
                  <a:spLocks noChangeArrowheads="1"/>
                </p:cNvSpPr>
                <p:nvPr/>
              </p:nvSpPr>
              <p:spPr bwMode="auto">
                <a:xfrm>
                  <a:off x="1008" y="1584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8" name="Rectangle 375"/>
                <p:cNvSpPr>
                  <a:spLocks noChangeArrowheads="1"/>
                </p:cNvSpPr>
                <p:nvPr/>
              </p:nvSpPr>
              <p:spPr bwMode="auto">
                <a:xfrm>
                  <a:off x="1008" y="1728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9" name="Rectangle 376"/>
                <p:cNvSpPr>
                  <a:spLocks noChangeArrowheads="1"/>
                </p:cNvSpPr>
                <p:nvPr/>
              </p:nvSpPr>
              <p:spPr bwMode="auto">
                <a:xfrm>
                  <a:off x="1008" y="1872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0" name="Rectangle 377"/>
                <p:cNvSpPr>
                  <a:spLocks noChangeArrowheads="1"/>
                </p:cNvSpPr>
                <p:nvPr/>
              </p:nvSpPr>
              <p:spPr bwMode="auto">
                <a:xfrm>
                  <a:off x="1008" y="201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1" name="Rectangle 378"/>
                <p:cNvSpPr>
                  <a:spLocks noChangeArrowheads="1"/>
                </p:cNvSpPr>
                <p:nvPr/>
              </p:nvSpPr>
              <p:spPr bwMode="auto">
                <a:xfrm>
                  <a:off x="1008" y="216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2" name="Rectangle 379"/>
                <p:cNvSpPr>
                  <a:spLocks noChangeArrowheads="1"/>
                </p:cNvSpPr>
                <p:nvPr/>
              </p:nvSpPr>
              <p:spPr bwMode="auto">
                <a:xfrm>
                  <a:off x="1008" y="2304"/>
                  <a:ext cx="96" cy="96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11" name="Group 380"/>
              <p:cNvGrpSpPr>
                <a:grpSpLocks/>
              </p:cNvGrpSpPr>
              <p:nvPr/>
            </p:nvGrpSpPr>
            <p:grpSpPr bwMode="auto">
              <a:xfrm>
                <a:off x="1152" y="1008"/>
                <a:ext cx="96" cy="1392"/>
                <a:chOff x="1152" y="1008"/>
                <a:chExt cx="96" cy="1392"/>
              </a:xfrm>
            </p:grpSpPr>
            <p:sp>
              <p:nvSpPr>
                <p:cNvPr id="283" name="Rectangle 381"/>
                <p:cNvSpPr>
                  <a:spLocks noChangeArrowheads="1"/>
                </p:cNvSpPr>
                <p:nvPr/>
              </p:nvSpPr>
              <p:spPr bwMode="auto">
                <a:xfrm>
                  <a:off x="1152" y="1584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4" name="Rectangle 382"/>
                <p:cNvSpPr>
                  <a:spLocks noChangeArrowheads="1"/>
                </p:cNvSpPr>
                <p:nvPr/>
              </p:nvSpPr>
              <p:spPr bwMode="auto">
                <a:xfrm>
                  <a:off x="1152" y="201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5" name="Rectangle 383"/>
                <p:cNvSpPr>
                  <a:spLocks noChangeArrowheads="1"/>
                </p:cNvSpPr>
                <p:nvPr/>
              </p:nvSpPr>
              <p:spPr bwMode="auto">
                <a:xfrm>
                  <a:off x="1152" y="1008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6" name="Rectangle 384"/>
                <p:cNvSpPr>
                  <a:spLocks noChangeArrowheads="1"/>
                </p:cNvSpPr>
                <p:nvPr/>
              </p:nvSpPr>
              <p:spPr bwMode="auto">
                <a:xfrm>
                  <a:off x="1152" y="2160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7" name="Rectangle 385"/>
                <p:cNvSpPr>
                  <a:spLocks noChangeArrowheads="1"/>
                </p:cNvSpPr>
                <p:nvPr/>
              </p:nvSpPr>
              <p:spPr bwMode="auto">
                <a:xfrm>
                  <a:off x="1152" y="1152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8" name="Rectangle 386"/>
                <p:cNvSpPr>
                  <a:spLocks noChangeArrowheads="1"/>
                </p:cNvSpPr>
                <p:nvPr/>
              </p:nvSpPr>
              <p:spPr bwMode="auto">
                <a:xfrm>
                  <a:off x="1152" y="1728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9" name="Rectangle 387"/>
                <p:cNvSpPr>
                  <a:spLocks noChangeArrowheads="1"/>
                </p:cNvSpPr>
                <p:nvPr/>
              </p:nvSpPr>
              <p:spPr bwMode="auto">
                <a:xfrm>
                  <a:off x="1152" y="1296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0" name="Rectangle 388"/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1" name="Rectangle 389"/>
                <p:cNvSpPr>
                  <a:spLocks noChangeArrowheads="1"/>
                </p:cNvSpPr>
                <p:nvPr/>
              </p:nvSpPr>
              <p:spPr bwMode="auto">
                <a:xfrm>
                  <a:off x="1152" y="2304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2" name="Rectangle 390"/>
                <p:cNvSpPr>
                  <a:spLocks noChangeArrowheads="1"/>
                </p:cNvSpPr>
                <p:nvPr/>
              </p:nvSpPr>
              <p:spPr bwMode="auto">
                <a:xfrm>
                  <a:off x="1152" y="1440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  <p:grpSp>
            <p:nvGrpSpPr>
              <p:cNvPr id="12" name="Group 391"/>
              <p:cNvGrpSpPr>
                <a:grpSpLocks/>
              </p:cNvGrpSpPr>
              <p:nvPr/>
            </p:nvGrpSpPr>
            <p:grpSpPr bwMode="auto">
              <a:xfrm>
                <a:off x="1296" y="1008"/>
                <a:ext cx="3840" cy="1392"/>
                <a:chOff x="1296" y="1008"/>
                <a:chExt cx="3840" cy="1392"/>
              </a:xfrm>
            </p:grpSpPr>
            <p:sp>
              <p:nvSpPr>
                <p:cNvPr id="13" name="Rectangle 392"/>
                <p:cNvSpPr>
                  <a:spLocks noChangeArrowheads="1"/>
                </p:cNvSpPr>
                <p:nvPr/>
              </p:nvSpPr>
              <p:spPr bwMode="auto">
                <a:xfrm>
                  <a:off x="1728" y="201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" name="Rectangle 393"/>
                <p:cNvSpPr>
                  <a:spLocks noChangeArrowheads="1"/>
                </p:cNvSpPr>
                <p:nvPr/>
              </p:nvSpPr>
              <p:spPr bwMode="auto">
                <a:xfrm>
                  <a:off x="1296" y="1440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" name="Rectangle 394"/>
                <p:cNvSpPr>
                  <a:spLocks noChangeArrowheads="1"/>
                </p:cNvSpPr>
                <p:nvPr/>
              </p:nvSpPr>
              <p:spPr bwMode="auto">
                <a:xfrm>
                  <a:off x="1584" y="1152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" name="Rectangle 395"/>
                <p:cNvSpPr>
                  <a:spLocks noChangeArrowheads="1"/>
                </p:cNvSpPr>
                <p:nvPr/>
              </p:nvSpPr>
              <p:spPr bwMode="auto">
                <a:xfrm>
                  <a:off x="1584" y="129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" name="Rectangle 396"/>
                <p:cNvSpPr>
                  <a:spLocks noChangeArrowheads="1"/>
                </p:cNvSpPr>
                <p:nvPr/>
              </p:nvSpPr>
              <p:spPr bwMode="auto">
                <a:xfrm>
                  <a:off x="1872" y="216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" name="Rectangle 397"/>
                <p:cNvSpPr>
                  <a:spLocks noChangeArrowheads="1"/>
                </p:cNvSpPr>
                <p:nvPr/>
              </p:nvSpPr>
              <p:spPr bwMode="auto">
                <a:xfrm>
                  <a:off x="1872" y="230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" name="Rectangle 398"/>
                <p:cNvSpPr>
                  <a:spLocks noChangeArrowheads="1"/>
                </p:cNvSpPr>
                <p:nvPr/>
              </p:nvSpPr>
              <p:spPr bwMode="auto">
                <a:xfrm>
                  <a:off x="1728" y="1008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" name="Rectangle 399"/>
                <p:cNvSpPr>
                  <a:spLocks noChangeArrowheads="1"/>
                </p:cNvSpPr>
                <p:nvPr/>
              </p:nvSpPr>
              <p:spPr bwMode="auto">
                <a:xfrm>
                  <a:off x="1872" y="144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" name="Rectangle 400"/>
                <p:cNvSpPr>
                  <a:spLocks noChangeArrowheads="1"/>
                </p:cNvSpPr>
                <p:nvPr/>
              </p:nvSpPr>
              <p:spPr bwMode="auto">
                <a:xfrm>
                  <a:off x="1440" y="129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" name="Rectangle 401"/>
                <p:cNvSpPr>
                  <a:spLocks noChangeArrowheads="1"/>
                </p:cNvSpPr>
                <p:nvPr/>
              </p:nvSpPr>
              <p:spPr bwMode="auto">
                <a:xfrm>
                  <a:off x="1872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" name="Rectangle 402"/>
                <p:cNvSpPr>
                  <a:spLocks noChangeArrowheads="1"/>
                </p:cNvSpPr>
                <p:nvPr/>
              </p:nvSpPr>
              <p:spPr bwMode="auto">
                <a:xfrm>
                  <a:off x="1296" y="158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" name="Rectangle 403"/>
                <p:cNvSpPr>
                  <a:spLocks noChangeArrowheads="1"/>
                </p:cNvSpPr>
                <p:nvPr/>
              </p:nvSpPr>
              <p:spPr bwMode="auto">
                <a:xfrm>
                  <a:off x="1440" y="144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" name="Rectangle 404"/>
                <p:cNvSpPr>
                  <a:spLocks noChangeArrowheads="1"/>
                </p:cNvSpPr>
                <p:nvPr/>
              </p:nvSpPr>
              <p:spPr bwMode="auto">
                <a:xfrm>
                  <a:off x="1296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" name="Rectangle 405"/>
                <p:cNvSpPr>
                  <a:spLocks noChangeArrowheads="1"/>
                </p:cNvSpPr>
                <p:nvPr/>
              </p:nvSpPr>
              <p:spPr bwMode="auto">
                <a:xfrm>
                  <a:off x="1296" y="1008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" name="Rectangle 406"/>
                <p:cNvSpPr>
                  <a:spLocks noChangeArrowheads="1"/>
                </p:cNvSpPr>
                <p:nvPr/>
              </p:nvSpPr>
              <p:spPr bwMode="auto">
                <a:xfrm>
                  <a:off x="1728" y="1152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" name="Rectangle 407"/>
                <p:cNvSpPr>
                  <a:spLocks noChangeArrowheads="1"/>
                </p:cNvSpPr>
                <p:nvPr/>
              </p:nvSpPr>
              <p:spPr bwMode="auto">
                <a:xfrm>
                  <a:off x="1728" y="2160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9" name="Rectangle 408"/>
                <p:cNvSpPr>
                  <a:spLocks noChangeArrowheads="1"/>
                </p:cNvSpPr>
                <p:nvPr/>
              </p:nvSpPr>
              <p:spPr bwMode="auto">
                <a:xfrm>
                  <a:off x="1584" y="1440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0" name="Rectangle 409"/>
                <p:cNvSpPr>
                  <a:spLocks noChangeArrowheads="1"/>
                </p:cNvSpPr>
                <p:nvPr/>
              </p:nvSpPr>
              <p:spPr bwMode="auto">
                <a:xfrm>
                  <a:off x="1584" y="1584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1" name="Rectangle 410"/>
                <p:cNvSpPr>
                  <a:spLocks noChangeArrowheads="1"/>
                </p:cNvSpPr>
                <p:nvPr/>
              </p:nvSpPr>
              <p:spPr bwMode="auto">
                <a:xfrm>
                  <a:off x="1584" y="1728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2" name="Rectangle 411"/>
                <p:cNvSpPr>
                  <a:spLocks noChangeArrowheads="1"/>
                </p:cNvSpPr>
                <p:nvPr/>
              </p:nvSpPr>
              <p:spPr bwMode="auto">
                <a:xfrm>
                  <a:off x="1584" y="187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3" name="Rectangle 412"/>
                <p:cNvSpPr>
                  <a:spLocks noChangeArrowheads="1"/>
                </p:cNvSpPr>
                <p:nvPr/>
              </p:nvSpPr>
              <p:spPr bwMode="auto">
                <a:xfrm>
                  <a:off x="1872" y="1584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4" name="Rectangle 413"/>
                <p:cNvSpPr>
                  <a:spLocks noChangeArrowheads="1"/>
                </p:cNvSpPr>
                <p:nvPr/>
              </p:nvSpPr>
              <p:spPr bwMode="auto">
                <a:xfrm>
                  <a:off x="1872" y="1728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5" name="Rectangle 414"/>
                <p:cNvSpPr>
                  <a:spLocks noChangeArrowheads="1"/>
                </p:cNvSpPr>
                <p:nvPr/>
              </p:nvSpPr>
              <p:spPr bwMode="auto">
                <a:xfrm>
                  <a:off x="1296" y="115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6" name="Rectangle 415"/>
                <p:cNvSpPr>
                  <a:spLocks noChangeArrowheads="1"/>
                </p:cNvSpPr>
                <p:nvPr/>
              </p:nvSpPr>
              <p:spPr bwMode="auto">
                <a:xfrm>
                  <a:off x="1296" y="187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7" name="Rectangle 416"/>
                <p:cNvSpPr>
                  <a:spLocks noChangeArrowheads="1"/>
                </p:cNvSpPr>
                <p:nvPr/>
              </p:nvSpPr>
              <p:spPr bwMode="auto">
                <a:xfrm>
                  <a:off x="1296" y="1728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8" name="Rectangle 417"/>
                <p:cNvSpPr>
                  <a:spLocks noChangeArrowheads="1"/>
                </p:cNvSpPr>
                <p:nvPr/>
              </p:nvSpPr>
              <p:spPr bwMode="auto">
                <a:xfrm>
                  <a:off x="1296" y="1296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39" name="Rectangle 418"/>
                <p:cNvSpPr>
                  <a:spLocks noChangeArrowheads="1"/>
                </p:cNvSpPr>
                <p:nvPr/>
              </p:nvSpPr>
              <p:spPr bwMode="auto">
                <a:xfrm>
                  <a:off x="1296" y="2304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0" name="Rectangle 419"/>
                <p:cNvSpPr>
                  <a:spLocks noChangeArrowheads="1"/>
                </p:cNvSpPr>
                <p:nvPr/>
              </p:nvSpPr>
              <p:spPr bwMode="auto">
                <a:xfrm>
                  <a:off x="1440" y="2016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1" name="Rectangle 420"/>
                <p:cNvSpPr>
                  <a:spLocks noChangeArrowheads="1"/>
                </p:cNvSpPr>
                <p:nvPr/>
              </p:nvSpPr>
              <p:spPr bwMode="auto">
                <a:xfrm>
                  <a:off x="1440" y="100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2" name="Rectangle 421"/>
                <p:cNvSpPr>
                  <a:spLocks noChangeArrowheads="1"/>
                </p:cNvSpPr>
                <p:nvPr/>
              </p:nvSpPr>
              <p:spPr bwMode="auto">
                <a:xfrm>
                  <a:off x="1728" y="1584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3" name="Rectangle 422"/>
                <p:cNvSpPr>
                  <a:spLocks noChangeArrowheads="1"/>
                </p:cNvSpPr>
                <p:nvPr/>
              </p:nvSpPr>
              <p:spPr bwMode="auto">
                <a:xfrm>
                  <a:off x="1728" y="172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4" name="Rectangle 423"/>
                <p:cNvSpPr>
                  <a:spLocks noChangeArrowheads="1"/>
                </p:cNvSpPr>
                <p:nvPr/>
              </p:nvSpPr>
              <p:spPr bwMode="auto">
                <a:xfrm>
                  <a:off x="1728" y="1872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5" name="Rectangle 424"/>
                <p:cNvSpPr>
                  <a:spLocks noChangeArrowheads="1"/>
                </p:cNvSpPr>
                <p:nvPr/>
              </p:nvSpPr>
              <p:spPr bwMode="auto">
                <a:xfrm>
                  <a:off x="1728" y="2304"/>
                  <a:ext cx="96" cy="9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6" name="Rectangle 425"/>
                <p:cNvSpPr>
                  <a:spLocks noChangeArrowheads="1"/>
                </p:cNvSpPr>
                <p:nvPr/>
              </p:nvSpPr>
              <p:spPr bwMode="auto">
                <a:xfrm>
                  <a:off x="1440" y="2160"/>
                  <a:ext cx="96" cy="9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7" name="Rectangle 426"/>
                <p:cNvSpPr>
                  <a:spLocks noChangeArrowheads="1"/>
                </p:cNvSpPr>
                <p:nvPr/>
              </p:nvSpPr>
              <p:spPr bwMode="auto">
                <a:xfrm>
                  <a:off x="1728" y="1296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8" name="Rectangle 427"/>
                <p:cNvSpPr>
                  <a:spLocks noChangeArrowheads="1"/>
                </p:cNvSpPr>
                <p:nvPr/>
              </p:nvSpPr>
              <p:spPr bwMode="auto">
                <a:xfrm>
                  <a:off x="1728" y="1440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49" name="Rectangle 428"/>
                <p:cNvSpPr>
                  <a:spLocks noChangeArrowheads="1"/>
                </p:cNvSpPr>
                <p:nvPr/>
              </p:nvSpPr>
              <p:spPr bwMode="auto">
                <a:xfrm>
                  <a:off x="1584" y="2016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0" name="Rectangle 429"/>
                <p:cNvSpPr>
                  <a:spLocks noChangeArrowheads="1"/>
                </p:cNvSpPr>
                <p:nvPr/>
              </p:nvSpPr>
              <p:spPr bwMode="auto">
                <a:xfrm>
                  <a:off x="1584" y="1008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1" name="Rectangle 430"/>
                <p:cNvSpPr>
                  <a:spLocks noChangeArrowheads="1"/>
                </p:cNvSpPr>
                <p:nvPr/>
              </p:nvSpPr>
              <p:spPr bwMode="auto">
                <a:xfrm>
                  <a:off x="1584" y="2160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2" name="Rectangle 431"/>
                <p:cNvSpPr>
                  <a:spLocks noChangeArrowheads="1"/>
                </p:cNvSpPr>
                <p:nvPr/>
              </p:nvSpPr>
              <p:spPr bwMode="auto">
                <a:xfrm>
                  <a:off x="1584" y="2304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3" name="Rectangle 432"/>
                <p:cNvSpPr>
                  <a:spLocks noChangeArrowheads="1"/>
                </p:cNvSpPr>
                <p:nvPr/>
              </p:nvSpPr>
              <p:spPr bwMode="auto">
                <a:xfrm>
                  <a:off x="1296" y="2160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4" name="Rectangle 433"/>
                <p:cNvSpPr>
                  <a:spLocks noChangeArrowheads="1"/>
                </p:cNvSpPr>
                <p:nvPr/>
              </p:nvSpPr>
              <p:spPr bwMode="auto">
                <a:xfrm flipV="1">
                  <a:off x="1440" y="187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5" name="Rectangle 434"/>
                <p:cNvSpPr>
                  <a:spLocks noChangeArrowheads="1"/>
                </p:cNvSpPr>
                <p:nvPr/>
              </p:nvSpPr>
              <p:spPr bwMode="auto">
                <a:xfrm flipV="1">
                  <a:off x="1440" y="1728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6" name="Rectangle 435"/>
                <p:cNvSpPr>
                  <a:spLocks noChangeArrowheads="1"/>
                </p:cNvSpPr>
                <p:nvPr/>
              </p:nvSpPr>
              <p:spPr bwMode="auto">
                <a:xfrm>
                  <a:off x="1440" y="115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7" name="Rectangle 436"/>
                <p:cNvSpPr>
                  <a:spLocks noChangeArrowheads="1"/>
                </p:cNvSpPr>
                <p:nvPr/>
              </p:nvSpPr>
              <p:spPr bwMode="auto">
                <a:xfrm>
                  <a:off x="1440" y="2304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8" name="Rectangle 437"/>
                <p:cNvSpPr>
                  <a:spLocks noChangeArrowheads="1"/>
                </p:cNvSpPr>
                <p:nvPr/>
              </p:nvSpPr>
              <p:spPr bwMode="auto">
                <a:xfrm>
                  <a:off x="1872" y="1152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59" name="Rectangle 438"/>
                <p:cNvSpPr>
                  <a:spLocks noChangeArrowheads="1"/>
                </p:cNvSpPr>
                <p:nvPr/>
              </p:nvSpPr>
              <p:spPr bwMode="auto">
                <a:xfrm>
                  <a:off x="1872" y="129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0" name="Rectangle 439"/>
                <p:cNvSpPr>
                  <a:spLocks noChangeArrowheads="1"/>
                </p:cNvSpPr>
                <p:nvPr/>
              </p:nvSpPr>
              <p:spPr bwMode="auto">
                <a:xfrm flipV="1">
                  <a:off x="1440" y="1584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1" name="Rectangle 440"/>
                <p:cNvSpPr>
                  <a:spLocks noChangeArrowheads="1"/>
                </p:cNvSpPr>
                <p:nvPr/>
              </p:nvSpPr>
              <p:spPr bwMode="auto">
                <a:xfrm>
                  <a:off x="1872" y="1872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2" name="Rectangle 441"/>
                <p:cNvSpPr>
                  <a:spLocks noChangeArrowheads="1"/>
                </p:cNvSpPr>
                <p:nvPr/>
              </p:nvSpPr>
              <p:spPr bwMode="auto">
                <a:xfrm>
                  <a:off x="1872" y="1008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3" name="Rectangle 442"/>
                <p:cNvSpPr>
                  <a:spLocks noChangeArrowheads="1"/>
                </p:cNvSpPr>
                <p:nvPr/>
              </p:nvSpPr>
              <p:spPr bwMode="auto">
                <a:xfrm>
                  <a:off x="2736" y="1728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4" name="Rectangle 443"/>
                <p:cNvSpPr>
                  <a:spLocks noChangeArrowheads="1"/>
                </p:cNvSpPr>
                <p:nvPr/>
              </p:nvSpPr>
              <p:spPr bwMode="auto">
                <a:xfrm>
                  <a:off x="2736" y="2016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5" name="Rectangle 444"/>
                <p:cNvSpPr>
                  <a:spLocks noChangeArrowheads="1"/>
                </p:cNvSpPr>
                <p:nvPr/>
              </p:nvSpPr>
              <p:spPr bwMode="auto">
                <a:xfrm>
                  <a:off x="2736" y="2160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6" name="Rectangle 445"/>
                <p:cNvSpPr>
                  <a:spLocks noChangeArrowheads="1"/>
                </p:cNvSpPr>
                <p:nvPr/>
              </p:nvSpPr>
              <p:spPr bwMode="auto">
                <a:xfrm>
                  <a:off x="2736" y="1872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7" name="Rectangle 446"/>
                <p:cNvSpPr>
                  <a:spLocks noChangeArrowheads="1"/>
                </p:cNvSpPr>
                <p:nvPr/>
              </p:nvSpPr>
              <p:spPr bwMode="auto">
                <a:xfrm>
                  <a:off x="2016" y="1296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8" name="Rectangle 447"/>
                <p:cNvSpPr>
                  <a:spLocks noChangeArrowheads="1"/>
                </p:cNvSpPr>
                <p:nvPr/>
              </p:nvSpPr>
              <p:spPr bwMode="auto">
                <a:xfrm>
                  <a:off x="2016" y="2304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69" name="Rectangle 448"/>
                <p:cNvSpPr>
                  <a:spLocks noChangeArrowheads="1"/>
                </p:cNvSpPr>
                <p:nvPr/>
              </p:nvSpPr>
              <p:spPr bwMode="auto">
                <a:xfrm>
                  <a:off x="2016" y="1440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0" name="Rectangle 449"/>
                <p:cNvSpPr>
                  <a:spLocks noChangeArrowheads="1"/>
                </p:cNvSpPr>
                <p:nvPr/>
              </p:nvSpPr>
              <p:spPr bwMode="auto">
                <a:xfrm>
                  <a:off x="2016" y="1584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1" name="Rectangle 450"/>
                <p:cNvSpPr>
                  <a:spLocks noChangeArrowheads="1"/>
                </p:cNvSpPr>
                <p:nvPr/>
              </p:nvSpPr>
              <p:spPr bwMode="auto">
                <a:xfrm>
                  <a:off x="2016" y="172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2" name="Rectangle 451"/>
                <p:cNvSpPr>
                  <a:spLocks noChangeArrowheads="1"/>
                </p:cNvSpPr>
                <p:nvPr/>
              </p:nvSpPr>
              <p:spPr bwMode="auto">
                <a:xfrm>
                  <a:off x="2016" y="2160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3" name="Rectangle 452"/>
                <p:cNvSpPr>
                  <a:spLocks noChangeArrowheads="1"/>
                </p:cNvSpPr>
                <p:nvPr/>
              </p:nvSpPr>
              <p:spPr bwMode="auto">
                <a:xfrm>
                  <a:off x="2016" y="1872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4" name="Rectangle 453"/>
                <p:cNvSpPr>
                  <a:spLocks noChangeArrowheads="1"/>
                </p:cNvSpPr>
                <p:nvPr/>
              </p:nvSpPr>
              <p:spPr bwMode="auto">
                <a:xfrm>
                  <a:off x="2016" y="2016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5" name="Rectangle 454"/>
                <p:cNvSpPr>
                  <a:spLocks noChangeArrowheads="1"/>
                </p:cNvSpPr>
                <p:nvPr/>
              </p:nvSpPr>
              <p:spPr bwMode="auto">
                <a:xfrm>
                  <a:off x="2160" y="100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6" name="Rectangle 455"/>
                <p:cNvSpPr>
                  <a:spLocks noChangeArrowheads="1"/>
                </p:cNvSpPr>
                <p:nvPr/>
              </p:nvSpPr>
              <p:spPr bwMode="auto">
                <a:xfrm>
                  <a:off x="2160" y="1152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7" name="Rectangle 456"/>
                <p:cNvSpPr>
                  <a:spLocks noChangeArrowheads="1"/>
                </p:cNvSpPr>
                <p:nvPr/>
              </p:nvSpPr>
              <p:spPr bwMode="auto">
                <a:xfrm>
                  <a:off x="2160" y="1296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8" name="Rectangle 457"/>
                <p:cNvSpPr>
                  <a:spLocks noChangeArrowheads="1"/>
                </p:cNvSpPr>
                <p:nvPr/>
              </p:nvSpPr>
              <p:spPr bwMode="auto">
                <a:xfrm>
                  <a:off x="2160" y="1440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79" name="Rectangle 458"/>
                <p:cNvSpPr>
                  <a:spLocks noChangeArrowheads="1"/>
                </p:cNvSpPr>
                <p:nvPr/>
              </p:nvSpPr>
              <p:spPr bwMode="auto">
                <a:xfrm>
                  <a:off x="2016" y="100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0" name="Rectangle 459"/>
                <p:cNvSpPr>
                  <a:spLocks noChangeArrowheads="1"/>
                </p:cNvSpPr>
                <p:nvPr/>
              </p:nvSpPr>
              <p:spPr bwMode="auto">
                <a:xfrm>
                  <a:off x="2016" y="1152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1" name="Rectangle 460"/>
                <p:cNvSpPr>
                  <a:spLocks noChangeArrowheads="1"/>
                </p:cNvSpPr>
                <p:nvPr/>
              </p:nvSpPr>
              <p:spPr bwMode="auto">
                <a:xfrm>
                  <a:off x="2448" y="1008"/>
                  <a:ext cx="96" cy="96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2" name="Rectangle 461"/>
                <p:cNvSpPr>
                  <a:spLocks noChangeArrowheads="1"/>
                </p:cNvSpPr>
                <p:nvPr/>
              </p:nvSpPr>
              <p:spPr bwMode="auto">
                <a:xfrm>
                  <a:off x="2448" y="1152"/>
                  <a:ext cx="96" cy="96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3" name="Rectangle 462"/>
                <p:cNvSpPr>
                  <a:spLocks noChangeArrowheads="1"/>
                </p:cNvSpPr>
                <p:nvPr/>
              </p:nvSpPr>
              <p:spPr bwMode="auto">
                <a:xfrm>
                  <a:off x="2448" y="1296"/>
                  <a:ext cx="96" cy="96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4" name="Rectangle 463"/>
                <p:cNvSpPr>
                  <a:spLocks noChangeArrowheads="1"/>
                </p:cNvSpPr>
                <p:nvPr/>
              </p:nvSpPr>
              <p:spPr bwMode="auto">
                <a:xfrm>
                  <a:off x="2304" y="2304"/>
                  <a:ext cx="96" cy="96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5" name="Rectangle 464"/>
                <p:cNvSpPr>
                  <a:spLocks noChangeArrowheads="1"/>
                </p:cNvSpPr>
                <p:nvPr/>
              </p:nvSpPr>
              <p:spPr bwMode="auto">
                <a:xfrm>
                  <a:off x="2304" y="2160"/>
                  <a:ext cx="96" cy="96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6" name="Rectangle 465"/>
                <p:cNvSpPr>
                  <a:spLocks noChangeArrowheads="1"/>
                </p:cNvSpPr>
                <p:nvPr/>
              </p:nvSpPr>
              <p:spPr bwMode="auto">
                <a:xfrm>
                  <a:off x="2448" y="1440"/>
                  <a:ext cx="96" cy="96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7" name="Rectangle 466"/>
                <p:cNvSpPr>
                  <a:spLocks noChangeArrowheads="1"/>
                </p:cNvSpPr>
                <p:nvPr/>
              </p:nvSpPr>
              <p:spPr bwMode="auto">
                <a:xfrm>
                  <a:off x="2736" y="1296"/>
                  <a:ext cx="96" cy="96"/>
                </a:xfrm>
                <a:prstGeom prst="rect">
                  <a:avLst/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8" name="Rectangle 467"/>
                <p:cNvSpPr>
                  <a:spLocks noChangeArrowheads="1"/>
                </p:cNvSpPr>
                <p:nvPr/>
              </p:nvSpPr>
              <p:spPr bwMode="auto">
                <a:xfrm>
                  <a:off x="2736" y="1440"/>
                  <a:ext cx="96" cy="96"/>
                </a:xfrm>
                <a:prstGeom prst="rect">
                  <a:avLst/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89" name="Rectangle 468"/>
                <p:cNvSpPr>
                  <a:spLocks noChangeArrowheads="1"/>
                </p:cNvSpPr>
                <p:nvPr/>
              </p:nvSpPr>
              <p:spPr bwMode="auto">
                <a:xfrm>
                  <a:off x="2736" y="1584"/>
                  <a:ext cx="96" cy="96"/>
                </a:xfrm>
                <a:prstGeom prst="rect">
                  <a:avLst/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0" name="Rectangle 469"/>
                <p:cNvSpPr>
                  <a:spLocks noChangeArrowheads="1"/>
                </p:cNvSpPr>
                <p:nvPr/>
              </p:nvSpPr>
              <p:spPr bwMode="auto">
                <a:xfrm>
                  <a:off x="2592" y="2160"/>
                  <a:ext cx="96" cy="96"/>
                </a:xfrm>
                <a:prstGeom prst="rect">
                  <a:avLst/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1" name="Rectangle 470"/>
                <p:cNvSpPr>
                  <a:spLocks noChangeArrowheads="1"/>
                </p:cNvSpPr>
                <p:nvPr/>
              </p:nvSpPr>
              <p:spPr bwMode="auto">
                <a:xfrm>
                  <a:off x="2592" y="2304"/>
                  <a:ext cx="96" cy="96"/>
                </a:xfrm>
                <a:prstGeom prst="rect">
                  <a:avLst/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2" name="Rectangle 471"/>
                <p:cNvSpPr>
                  <a:spLocks noChangeArrowheads="1"/>
                </p:cNvSpPr>
                <p:nvPr/>
              </p:nvSpPr>
              <p:spPr bwMode="auto">
                <a:xfrm>
                  <a:off x="2592" y="2016"/>
                  <a:ext cx="96" cy="96"/>
                </a:xfrm>
                <a:prstGeom prst="rect">
                  <a:avLst/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3" name="Rectangle 472"/>
                <p:cNvSpPr>
                  <a:spLocks noChangeArrowheads="1"/>
                </p:cNvSpPr>
                <p:nvPr/>
              </p:nvSpPr>
              <p:spPr bwMode="auto">
                <a:xfrm>
                  <a:off x="2736" y="1008"/>
                  <a:ext cx="96" cy="96"/>
                </a:xfrm>
                <a:prstGeom prst="rect">
                  <a:avLst/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4" name="Rectangle 473"/>
                <p:cNvSpPr>
                  <a:spLocks noChangeArrowheads="1"/>
                </p:cNvSpPr>
                <p:nvPr/>
              </p:nvSpPr>
              <p:spPr bwMode="auto">
                <a:xfrm>
                  <a:off x="2736" y="1152"/>
                  <a:ext cx="96" cy="96"/>
                </a:xfrm>
                <a:prstGeom prst="rect">
                  <a:avLst/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5" name="Rectangle 474"/>
                <p:cNvSpPr>
                  <a:spLocks noChangeArrowheads="1"/>
                </p:cNvSpPr>
                <p:nvPr/>
              </p:nvSpPr>
              <p:spPr bwMode="auto">
                <a:xfrm flipV="1">
                  <a:off x="2880" y="2016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6" name="Rectangle 475"/>
                <p:cNvSpPr>
                  <a:spLocks noChangeArrowheads="1"/>
                </p:cNvSpPr>
                <p:nvPr/>
              </p:nvSpPr>
              <p:spPr bwMode="auto">
                <a:xfrm>
                  <a:off x="2880" y="2160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7" name="Rectangle 476"/>
                <p:cNvSpPr>
                  <a:spLocks noChangeArrowheads="1"/>
                </p:cNvSpPr>
                <p:nvPr/>
              </p:nvSpPr>
              <p:spPr bwMode="auto">
                <a:xfrm flipV="1">
                  <a:off x="3024" y="1440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8" name="Rectangle 477"/>
                <p:cNvSpPr>
                  <a:spLocks noChangeArrowheads="1"/>
                </p:cNvSpPr>
                <p:nvPr/>
              </p:nvSpPr>
              <p:spPr bwMode="auto">
                <a:xfrm>
                  <a:off x="3024" y="1584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99" name="Rectangle 478"/>
                <p:cNvSpPr>
                  <a:spLocks noChangeArrowheads="1"/>
                </p:cNvSpPr>
                <p:nvPr/>
              </p:nvSpPr>
              <p:spPr bwMode="auto">
                <a:xfrm flipV="1">
                  <a:off x="2880" y="1728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0" name="Rectangle 479"/>
                <p:cNvSpPr>
                  <a:spLocks noChangeArrowheads="1"/>
                </p:cNvSpPr>
                <p:nvPr/>
              </p:nvSpPr>
              <p:spPr bwMode="auto">
                <a:xfrm>
                  <a:off x="2880" y="1872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1" name="Rectangle 480"/>
                <p:cNvSpPr>
                  <a:spLocks noChangeArrowheads="1"/>
                </p:cNvSpPr>
                <p:nvPr/>
              </p:nvSpPr>
              <p:spPr bwMode="auto">
                <a:xfrm flipV="1">
                  <a:off x="3024" y="1152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2" name="Rectangle 481"/>
                <p:cNvSpPr>
                  <a:spLocks noChangeArrowheads="1"/>
                </p:cNvSpPr>
                <p:nvPr/>
              </p:nvSpPr>
              <p:spPr bwMode="auto">
                <a:xfrm>
                  <a:off x="3024" y="1296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3" name="Rectangle 482"/>
                <p:cNvSpPr>
                  <a:spLocks noChangeArrowheads="1"/>
                </p:cNvSpPr>
                <p:nvPr/>
              </p:nvSpPr>
              <p:spPr bwMode="auto">
                <a:xfrm flipV="1">
                  <a:off x="2880" y="2304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4" name="Rectangle 483"/>
                <p:cNvSpPr>
                  <a:spLocks noChangeArrowheads="1"/>
                </p:cNvSpPr>
                <p:nvPr/>
              </p:nvSpPr>
              <p:spPr bwMode="auto">
                <a:xfrm>
                  <a:off x="3024" y="1008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5" name="Rectangle 484"/>
                <p:cNvSpPr>
                  <a:spLocks noChangeArrowheads="1"/>
                </p:cNvSpPr>
                <p:nvPr/>
              </p:nvSpPr>
              <p:spPr bwMode="auto">
                <a:xfrm flipV="1">
                  <a:off x="3024" y="2304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6" name="Rectangle 485"/>
                <p:cNvSpPr>
                  <a:spLocks noChangeArrowheads="1"/>
                </p:cNvSpPr>
                <p:nvPr/>
              </p:nvSpPr>
              <p:spPr bwMode="auto">
                <a:xfrm flipV="1">
                  <a:off x="3024" y="1728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7" name="Rectangle 486"/>
                <p:cNvSpPr>
                  <a:spLocks noChangeArrowheads="1"/>
                </p:cNvSpPr>
                <p:nvPr/>
              </p:nvSpPr>
              <p:spPr bwMode="auto">
                <a:xfrm>
                  <a:off x="3024" y="1872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8" name="Rectangle 487"/>
                <p:cNvSpPr>
                  <a:spLocks noChangeArrowheads="1"/>
                </p:cNvSpPr>
                <p:nvPr/>
              </p:nvSpPr>
              <p:spPr bwMode="auto">
                <a:xfrm flipV="1">
                  <a:off x="3024" y="2016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09" name="Rectangle 488"/>
                <p:cNvSpPr>
                  <a:spLocks noChangeArrowheads="1"/>
                </p:cNvSpPr>
                <p:nvPr/>
              </p:nvSpPr>
              <p:spPr bwMode="auto">
                <a:xfrm>
                  <a:off x="3024" y="2160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0" name="Rectangle 489"/>
                <p:cNvSpPr>
                  <a:spLocks noChangeArrowheads="1"/>
                </p:cNvSpPr>
                <p:nvPr/>
              </p:nvSpPr>
              <p:spPr bwMode="auto">
                <a:xfrm flipV="1">
                  <a:off x="3312" y="2160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1" name="Rectangle 490"/>
                <p:cNvSpPr>
                  <a:spLocks noChangeArrowheads="1"/>
                </p:cNvSpPr>
                <p:nvPr/>
              </p:nvSpPr>
              <p:spPr bwMode="auto">
                <a:xfrm>
                  <a:off x="3312" y="2304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2" name="Rectangle 491"/>
                <p:cNvSpPr>
                  <a:spLocks noChangeArrowheads="1"/>
                </p:cNvSpPr>
                <p:nvPr/>
              </p:nvSpPr>
              <p:spPr bwMode="auto">
                <a:xfrm>
                  <a:off x="3312" y="1728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3" name="Rectangle 492"/>
                <p:cNvSpPr>
                  <a:spLocks noChangeArrowheads="1"/>
                </p:cNvSpPr>
                <p:nvPr/>
              </p:nvSpPr>
              <p:spPr bwMode="auto">
                <a:xfrm flipV="1">
                  <a:off x="3312" y="1872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4" name="Rectangle 493"/>
                <p:cNvSpPr>
                  <a:spLocks noChangeArrowheads="1"/>
                </p:cNvSpPr>
                <p:nvPr/>
              </p:nvSpPr>
              <p:spPr bwMode="auto">
                <a:xfrm>
                  <a:off x="3312" y="2016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5" name="Rectangle 494"/>
                <p:cNvSpPr>
                  <a:spLocks noChangeArrowheads="1"/>
                </p:cNvSpPr>
                <p:nvPr/>
              </p:nvSpPr>
              <p:spPr bwMode="auto">
                <a:xfrm flipV="1">
                  <a:off x="3312" y="1440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6" name="Rectangle 495"/>
                <p:cNvSpPr>
                  <a:spLocks noChangeArrowheads="1"/>
                </p:cNvSpPr>
                <p:nvPr/>
              </p:nvSpPr>
              <p:spPr bwMode="auto">
                <a:xfrm>
                  <a:off x="3312" y="1584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7" name="Rectangle 496"/>
                <p:cNvSpPr>
                  <a:spLocks noChangeArrowheads="1"/>
                </p:cNvSpPr>
                <p:nvPr/>
              </p:nvSpPr>
              <p:spPr bwMode="auto">
                <a:xfrm flipV="1">
                  <a:off x="3312" y="1008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8" name="Rectangle 497"/>
                <p:cNvSpPr>
                  <a:spLocks noChangeArrowheads="1"/>
                </p:cNvSpPr>
                <p:nvPr/>
              </p:nvSpPr>
              <p:spPr bwMode="auto">
                <a:xfrm>
                  <a:off x="3312" y="1152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19" name="Rectangle 498"/>
                <p:cNvSpPr>
                  <a:spLocks noChangeArrowheads="1"/>
                </p:cNvSpPr>
                <p:nvPr/>
              </p:nvSpPr>
              <p:spPr bwMode="auto">
                <a:xfrm flipV="1">
                  <a:off x="3312" y="1296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0" name="Rectangle 499"/>
                <p:cNvSpPr>
                  <a:spLocks noChangeArrowheads="1"/>
                </p:cNvSpPr>
                <p:nvPr/>
              </p:nvSpPr>
              <p:spPr bwMode="auto">
                <a:xfrm flipV="1">
                  <a:off x="3168" y="2160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1" name="Rectangle 500"/>
                <p:cNvSpPr>
                  <a:spLocks noChangeArrowheads="1"/>
                </p:cNvSpPr>
                <p:nvPr/>
              </p:nvSpPr>
              <p:spPr bwMode="auto">
                <a:xfrm>
                  <a:off x="3168" y="2304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2" name="Rectangle 501"/>
                <p:cNvSpPr>
                  <a:spLocks noChangeArrowheads="1"/>
                </p:cNvSpPr>
                <p:nvPr/>
              </p:nvSpPr>
              <p:spPr bwMode="auto">
                <a:xfrm>
                  <a:off x="3168" y="1728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3" name="Rectangle 502"/>
                <p:cNvSpPr>
                  <a:spLocks noChangeArrowheads="1"/>
                </p:cNvSpPr>
                <p:nvPr/>
              </p:nvSpPr>
              <p:spPr bwMode="auto">
                <a:xfrm flipV="1">
                  <a:off x="3168" y="1872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4" name="Rectangle 503"/>
                <p:cNvSpPr>
                  <a:spLocks noChangeArrowheads="1"/>
                </p:cNvSpPr>
                <p:nvPr/>
              </p:nvSpPr>
              <p:spPr bwMode="auto">
                <a:xfrm>
                  <a:off x="3168" y="2016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5" name="Rectangle 504"/>
                <p:cNvSpPr>
                  <a:spLocks noChangeArrowheads="1"/>
                </p:cNvSpPr>
                <p:nvPr/>
              </p:nvSpPr>
              <p:spPr bwMode="auto">
                <a:xfrm flipV="1">
                  <a:off x="3168" y="1440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6" name="Rectangle 505"/>
                <p:cNvSpPr>
                  <a:spLocks noChangeArrowheads="1"/>
                </p:cNvSpPr>
                <p:nvPr/>
              </p:nvSpPr>
              <p:spPr bwMode="auto">
                <a:xfrm>
                  <a:off x="3168" y="1584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7" name="Rectangle 506"/>
                <p:cNvSpPr>
                  <a:spLocks noChangeArrowheads="1"/>
                </p:cNvSpPr>
                <p:nvPr/>
              </p:nvSpPr>
              <p:spPr bwMode="auto">
                <a:xfrm>
                  <a:off x="3168" y="1008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8" name="Rectangle 507"/>
                <p:cNvSpPr>
                  <a:spLocks noChangeArrowheads="1"/>
                </p:cNvSpPr>
                <p:nvPr/>
              </p:nvSpPr>
              <p:spPr bwMode="auto">
                <a:xfrm flipV="1">
                  <a:off x="3168" y="1152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29" name="Rectangle 508"/>
                <p:cNvSpPr>
                  <a:spLocks noChangeArrowheads="1"/>
                </p:cNvSpPr>
                <p:nvPr/>
              </p:nvSpPr>
              <p:spPr bwMode="auto">
                <a:xfrm>
                  <a:off x="3168" y="1296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0" name="Rectangle 509"/>
                <p:cNvSpPr>
                  <a:spLocks noChangeArrowheads="1"/>
                </p:cNvSpPr>
                <p:nvPr/>
              </p:nvSpPr>
              <p:spPr bwMode="auto">
                <a:xfrm flipV="1">
                  <a:off x="2304" y="1728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1" name="Rectangle 510"/>
                <p:cNvSpPr>
                  <a:spLocks noChangeArrowheads="1"/>
                </p:cNvSpPr>
                <p:nvPr/>
              </p:nvSpPr>
              <p:spPr bwMode="auto">
                <a:xfrm flipV="1">
                  <a:off x="2304" y="187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2" name="Rectangle 511"/>
                <p:cNvSpPr>
                  <a:spLocks noChangeArrowheads="1"/>
                </p:cNvSpPr>
                <p:nvPr/>
              </p:nvSpPr>
              <p:spPr bwMode="auto">
                <a:xfrm>
                  <a:off x="2304" y="2016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3" name="Rectangle 512"/>
                <p:cNvSpPr>
                  <a:spLocks noChangeArrowheads="1"/>
                </p:cNvSpPr>
                <p:nvPr/>
              </p:nvSpPr>
              <p:spPr bwMode="auto">
                <a:xfrm flipV="1">
                  <a:off x="2304" y="1296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4" name="Rectangle 513"/>
                <p:cNvSpPr>
                  <a:spLocks noChangeArrowheads="1"/>
                </p:cNvSpPr>
                <p:nvPr/>
              </p:nvSpPr>
              <p:spPr bwMode="auto">
                <a:xfrm flipV="1">
                  <a:off x="2304" y="1440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5" name="Rectangle 514"/>
                <p:cNvSpPr>
                  <a:spLocks noChangeArrowheads="1"/>
                </p:cNvSpPr>
                <p:nvPr/>
              </p:nvSpPr>
              <p:spPr bwMode="auto">
                <a:xfrm>
                  <a:off x="2304" y="1584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6" name="Rectangle 515"/>
                <p:cNvSpPr>
                  <a:spLocks noChangeArrowheads="1"/>
                </p:cNvSpPr>
                <p:nvPr/>
              </p:nvSpPr>
              <p:spPr bwMode="auto">
                <a:xfrm flipV="1">
                  <a:off x="2160" y="2304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7" name="Rectangle 516"/>
                <p:cNvSpPr>
                  <a:spLocks noChangeArrowheads="1"/>
                </p:cNvSpPr>
                <p:nvPr/>
              </p:nvSpPr>
              <p:spPr bwMode="auto">
                <a:xfrm flipV="1">
                  <a:off x="2304" y="1008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8" name="Rectangle 517"/>
                <p:cNvSpPr>
                  <a:spLocks noChangeArrowheads="1"/>
                </p:cNvSpPr>
                <p:nvPr/>
              </p:nvSpPr>
              <p:spPr bwMode="auto">
                <a:xfrm>
                  <a:off x="2304" y="115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39" name="Rectangle 518"/>
                <p:cNvSpPr>
                  <a:spLocks noChangeArrowheads="1"/>
                </p:cNvSpPr>
                <p:nvPr/>
              </p:nvSpPr>
              <p:spPr bwMode="auto">
                <a:xfrm flipV="1">
                  <a:off x="2160" y="187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0" name="Rectangle 519"/>
                <p:cNvSpPr>
                  <a:spLocks noChangeArrowheads="1"/>
                </p:cNvSpPr>
                <p:nvPr/>
              </p:nvSpPr>
              <p:spPr bwMode="auto">
                <a:xfrm flipV="1">
                  <a:off x="2160" y="2016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1" name="Rectangle 520"/>
                <p:cNvSpPr>
                  <a:spLocks noChangeArrowheads="1"/>
                </p:cNvSpPr>
                <p:nvPr/>
              </p:nvSpPr>
              <p:spPr bwMode="auto">
                <a:xfrm>
                  <a:off x="2160" y="2160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2" name="Rectangle 521"/>
                <p:cNvSpPr>
                  <a:spLocks noChangeArrowheads="1"/>
                </p:cNvSpPr>
                <p:nvPr/>
              </p:nvSpPr>
              <p:spPr bwMode="auto">
                <a:xfrm flipV="1">
                  <a:off x="2160" y="1584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3" name="Rectangle 522"/>
                <p:cNvSpPr>
                  <a:spLocks noChangeArrowheads="1"/>
                </p:cNvSpPr>
                <p:nvPr/>
              </p:nvSpPr>
              <p:spPr bwMode="auto">
                <a:xfrm>
                  <a:off x="2160" y="1728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4" name="Rectangle 523"/>
                <p:cNvSpPr>
                  <a:spLocks noChangeArrowheads="1"/>
                </p:cNvSpPr>
                <p:nvPr/>
              </p:nvSpPr>
              <p:spPr bwMode="auto">
                <a:xfrm flipV="1">
                  <a:off x="2592" y="1440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5" name="Rectangle 524"/>
                <p:cNvSpPr>
                  <a:spLocks noChangeArrowheads="1"/>
                </p:cNvSpPr>
                <p:nvPr/>
              </p:nvSpPr>
              <p:spPr bwMode="auto">
                <a:xfrm>
                  <a:off x="2592" y="1584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6" name="Rectangle 525"/>
                <p:cNvSpPr>
                  <a:spLocks noChangeArrowheads="1"/>
                </p:cNvSpPr>
                <p:nvPr/>
              </p:nvSpPr>
              <p:spPr bwMode="auto">
                <a:xfrm flipV="1">
                  <a:off x="2592" y="1728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7" name="Rectangle 526"/>
                <p:cNvSpPr>
                  <a:spLocks noChangeArrowheads="1"/>
                </p:cNvSpPr>
                <p:nvPr/>
              </p:nvSpPr>
              <p:spPr bwMode="auto">
                <a:xfrm>
                  <a:off x="2592" y="1872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8" name="Rectangle 527"/>
                <p:cNvSpPr>
                  <a:spLocks noChangeArrowheads="1"/>
                </p:cNvSpPr>
                <p:nvPr/>
              </p:nvSpPr>
              <p:spPr bwMode="auto">
                <a:xfrm flipV="1">
                  <a:off x="2592" y="1152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49" name="Rectangle 528"/>
                <p:cNvSpPr>
                  <a:spLocks noChangeArrowheads="1"/>
                </p:cNvSpPr>
                <p:nvPr/>
              </p:nvSpPr>
              <p:spPr bwMode="auto">
                <a:xfrm>
                  <a:off x="2592" y="1296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0" name="Rectangle 529"/>
                <p:cNvSpPr>
                  <a:spLocks noChangeArrowheads="1"/>
                </p:cNvSpPr>
                <p:nvPr/>
              </p:nvSpPr>
              <p:spPr bwMode="auto">
                <a:xfrm flipV="1">
                  <a:off x="2448" y="2016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1" name="Rectangle 530"/>
                <p:cNvSpPr>
                  <a:spLocks noChangeArrowheads="1"/>
                </p:cNvSpPr>
                <p:nvPr/>
              </p:nvSpPr>
              <p:spPr bwMode="auto">
                <a:xfrm>
                  <a:off x="2448" y="2160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2" name="Rectangle 531"/>
                <p:cNvSpPr>
                  <a:spLocks noChangeArrowheads="1"/>
                </p:cNvSpPr>
                <p:nvPr/>
              </p:nvSpPr>
              <p:spPr bwMode="auto">
                <a:xfrm flipV="1">
                  <a:off x="2448" y="2304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3" name="Rectangle 532"/>
                <p:cNvSpPr>
                  <a:spLocks noChangeArrowheads="1"/>
                </p:cNvSpPr>
                <p:nvPr/>
              </p:nvSpPr>
              <p:spPr bwMode="auto">
                <a:xfrm>
                  <a:off x="2592" y="1008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4" name="Rectangle 533"/>
                <p:cNvSpPr>
                  <a:spLocks noChangeArrowheads="1"/>
                </p:cNvSpPr>
                <p:nvPr/>
              </p:nvSpPr>
              <p:spPr bwMode="auto">
                <a:xfrm flipV="1">
                  <a:off x="2448" y="1728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5" name="Rectangle 534"/>
                <p:cNvSpPr>
                  <a:spLocks noChangeArrowheads="1"/>
                </p:cNvSpPr>
                <p:nvPr/>
              </p:nvSpPr>
              <p:spPr bwMode="auto">
                <a:xfrm>
                  <a:off x="2448" y="1872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6" name="Rectangle 535"/>
                <p:cNvSpPr>
                  <a:spLocks noChangeArrowheads="1"/>
                </p:cNvSpPr>
                <p:nvPr/>
              </p:nvSpPr>
              <p:spPr bwMode="auto">
                <a:xfrm>
                  <a:off x="2448" y="1584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7" name="Rectangle 536"/>
                <p:cNvSpPr>
                  <a:spLocks noChangeArrowheads="1"/>
                </p:cNvSpPr>
                <p:nvPr/>
              </p:nvSpPr>
              <p:spPr bwMode="auto">
                <a:xfrm>
                  <a:off x="2880" y="1008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8" name="Rectangle 537"/>
                <p:cNvSpPr>
                  <a:spLocks noChangeArrowheads="1"/>
                </p:cNvSpPr>
                <p:nvPr/>
              </p:nvSpPr>
              <p:spPr bwMode="auto">
                <a:xfrm>
                  <a:off x="2880" y="1296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59" name="Rectangle 538"/>
                <p:cNvSpPr>
                  <a:spLocks noChangeArrowheads="1"/>
                </p:cNvSpPr>
                <p:nvPr/>
              </p:nvSpPr>
              <p:spPr bwMode="auto">
                <a:xfrm>
                  <a:off x="2736" y="2304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0" name="Rectangle 539"/>
                <p:cNvSpPr>
                  <a:spLocks noChangeArrowheads="1"/>
                </p:cNvSpPr>
                <p:nvPr/>
              </p:nvSpPr>
              <p:spPr bwMode="auto">
                <a:xfrm>
                  <a:off x="2880" y="1152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1" name="Rectangle 540"/>
                <p:cNvSpPr>
                  <a:spLocks noChangeArrowheads="1"/>
                </p:cNvSpPr>
                <p:nvPr/>
              </p:nvSpPr>
              <p:spPr bwMode="auto">
                <a:xfrm>
                  <a:off x="2880" y="1440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2" name="Rectangle 541"/>
                <p:cNvSpPr>
                  <a:spLocks noChangeArrowheads="1"/>
                </p:cNvSpPr>
                <p:nvPr/>
              </p:nvSpPr>
              <p:spPr bwMode="auto">
                <a:xfrm>
                  <a:off x="2880" y="1584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3" name="Rectangle 542"/>
                <p:cNvSpPr>
                  <a:spLocks noChangeArrowheads="1"/>
                </p:cNvSpPr>
                <p:nvPr/>
              </p:nvSpPr>
              <p:spPr bwMode="auto">
                <a:xfrm>
                  <a:off x="3888" y="201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4" name="Rectangle 543"/>
                <p:cNvSpPr>
                  <a:spLocks noChangeArrowheads="1"/>
                </p:cNvSpPr>
                <p:nvPr/>
              </p:nvSpPr>
              <p:spPr bwMode="auto">
                <a:xfrm>
                  <a:off x="3456" y="1440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5" name="Rectangle 544"/>
                <p:cNvSpPr>
                  <a:spLocks noChangeArrowheads="1"/>
                </p:cNvSpPr>
                <p:nvPr/>
              </p:nvSpPr>
              <p:spPr bwMode="auto">
                <a:xfrm>
                  <a:off x="3744" y="1152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6" name="Rectangle 545"/>
                <p:cNvSpPr>
                  <a:spLocks noChangeArrowheads="1"/>
                </p:cNvSpPr>
                <p:nvPr/>
              </p:nvSpPr>
              <p:spPr bwMode="auto">
                <a:xfrm>
                  <a:off x="3744" y="129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7" name="Rectangle 546"/>
                <p:cNvSpPr>
                  <a:spLocks noChangeArrowheads="1"/>
                </p:cNvSpPr>
                <p:nvPr/>
              </p:nvSpPr>
              <p:spPr bwMode="auto">
                <a:xfrm>
                  <a:off x="4032" y="216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8" name="Rectangle 547"/>
                <p:cNvSpPr>
                  <a:spLocks noChangeArrowheads="1"/>
                </p:cNvSpPr>
                <p:nvPr/>
              </p:nvSpPr>
              <p:spPr bwMode="auto">
                <a:xfrm>
                  <a:off x="4032" y="230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69" name="Rectangle 548"/>
                <p:cNvSpPr>
                  <a:spLocks noChangeArrowheads="1"/>
                </p:cNvSpPr>
                <p:nvPr/>
              </p:nvSpPr>
              <p:spPr bwMode="auto">
                <a:xfrm>
                  <a:off x="3888" y="1008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0" name="Rectangle 549"/>
                <p:cNvSpPr>
                  <a:spLocks noChangeArrowheads="1"/>
                </p:cNvSpPr>
                <p:nvPr/>
              </p:nvSpPr>
              <p:spPr bwMode="auto">
                <a:xfrm>
                  <a:off x="4032" y="144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1" name="Rectangle 550"/>
                <p:cNvSpPr>
                  <a:spLocks noChangeArrowheads="1"/>
                </p:cNvSpPr>
                <p:nvPr/>
              </p:nvSpPr>
              <p:spPr bwMode="auto">
                <a:xfrm>
                  <a:off x="3600" y="129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2" name="Rectangle 551"/>
                <p:cNvSpPr>
                  <a:spLocks noChangeArrowheads="1"/>
                </p:cNvSpPr>
                <p:nvPr/>
              </p:nvSpPr>
              <p:spPr bwMode="auto">
                <a:xfrm>
                  <a:off x="4032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3" name="Rectangle 552"/>
                <p:cNvSpPr>
                  <a:spLocks noChangeArrowheads="1"/>
                </p:cNvSpPr>
                <p:nvPr/>
              </p:nvSpPr>
              <p:spPr bwMode="auto">
                <a:xfrm>
                  <a:off x="3456" y="158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4" name="Rectangle 553"/>
                <p:cNvSpPr>
                  <a:spLocks noChangeArrowheads="1"/>
                </p:cNvSpPr>
                <p:nvPr/>
              </p:nvSpPr>
              <p:spPr bwMode="auto">
                <a:xfrm>
                  <a:off x="3600" y="144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5" name="Rectangle 554"/>
                <p:cNvSpPr>
                  <a:spLocks noChangeArrowheads="1"/>
                </p:cNvSpPr>
                <p:nvPr/>
              </p:nvSpPr>
              <p:spPr bwMode="auto">
                <a:xfrm>
                  <a:off x="3456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6" name="Rectangle 555"/>
                <p:cNvSpPr>
                  <a:spLocks noChangeArrowheads="1"/>
                </p:cNvSpPr>
                <p:nvPr/>
              </p:nvSpPr>
              <p:spPr bwMode="auto">
                <a:xfrm>
                  <a:off x="3456" y="1008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7" name="Rectangle 556"/>
                <p:cNvSpPr>
                  <a:spLocks noChangeArrowheads="1"/>
                </p:cNvSpPr>
                <p:nvPr/>
              </p:nvSpPr>
              <p:spPr bwMode="auto">
                <a:xfrm>
                  <a:off x="3888" y="1152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8" name="Rectangle 557"/>
                <p:cNvSpPr>
                  <a:spLocks noChangeArrowheads="1"/>
                </p:cNvSpPr>
                <p:nvPr/>
              </p:nvSpPr>
              <p:spPr bwMode="auto">
                <a:xfrm>
                  <a:off x="3888" y="2160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79" name="Rectangle 558"/>
                <p:cNvSpPr>
                  <a:spLocks noChangeArrowheads="1"/>
                </p:cNvSpPr>
                <p:nvPr/>
              </p:nvSpPr>
              <p:spPr bwMode="auto">
                <a:xfrm>
                  <a:off x="3744" y="1440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0" name="Rectangle 559"/>
                <p:cNvSpPr>
                  <a:spLocks noChangeArrowheads="1"/>
                </p:cNvSpPr>
                <p:nvPr/>
              </p:nvSpPr>
              <p:spPr bwMode="auto">
                <a:xfrm>
                  <a:off x="3744" y="1584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1" name="Rectangle 560"/>
                <p:cNvSpPr>
                  <a:spLocks noChangeArrowheads="1"/>
                </p:cNvSpPr>
                <p:nvPr/>
              </p:nvSpPr>
              <p:spPr bwMode="auto">
                <a:xfrm>
                  <a:off x="3744" y="1728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2" name="Rectangle 561"/>
                <p:cNvSpPr>
                  <a:spLocks noChangeArrowheads="1"/>
                </p:cNvSpPr>
                <p:nvPr/>
              </p:nvSpPr>
              <p:spPr bwMode="auto">
                <a:xfrm>
                  <a:off x="3744" y="187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3" name="Rectangle 562"/>
                <p:cNvSpPr>
                  <a:spLocks noChangeArrowheads="1"/>
                </p:cNvSpPr>
                <p:nvPr/>
              </p:nvSpPr>
              <p:spPr bwMode="auto">
                <a:xfrm>
                  <a:off x="4032" y="1584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4" name="Rectangle 563"/>
                <p:cNvSpPr>
                  <a:spLocks noChangeArrowheads="1"/>
                </p:cNvSpPr>
                <p:nvPr/>
              </p:nvSpPr>
              <p:spPr bwMode="auto">
                <a:xfrm>
                  <a:off x="4032" y="1728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5" name="Rectangle 564"/>
                <p:cNvSpPr>
                  <a:spLocks noChangeArrowheads="1"/>
                </p:cNvSpPr>
                <p:nvPr/>
              </p:nvSpPr>
              <p:spPr bwMode="auto">
                <a:xfrm>
                  <a:off x="3456" y="115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6" name="Rectangle 565"/>
                <p:cNvSpPr>
                  <a:spLocks noChangeArrowheads="1"/>
                </p:cNvSpPr>
                <p:nvPr/>
              </p:nvSpPr>
              <p:spPr bwMode="auto">
                <a:xfrm>
                  <a:off x="3456" y="187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7" name="Rectangle 566"/>
                <p:cNvSpPr>
                  <a:spLocks noChangeArrowheads="1"/>
                </p:cNvSpPr>
                <p:nvPr/>
              </p:nvSpPr>
              <p:spPr bwMode="auto">
                <a:xfrm>
                  <a:off x="3456" y="1728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8" name="Rectangle 567"/>
                <p:cNvSpPr>
                  <a:spLocks noChangeArrowheads="1"/>
                </p:cNvSpPr>
                <p:nvPr/>
              </p:nvSpPr>
              <p:spPr bwMode="auto">
                <a:xfrm>
                  <a:off x="3456" y="1296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89" name="Rectangle 568"/>
                <p:cNvSpPr>
                  <a:spLocks noChangeArrowheads="1"/>
                </p:cNvSpPr>
                <p:nvPr/>
              </p:nvSpPr>
              <p:spPr bwMode="auto">
                <a:xfrm>
                  <a:off x="3456" y="2304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0" name="Rectangle 569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1" name="Rectangle 570"/>
                <p:cNvSpPr>
                  <a:spLocks noChangeArrowheads="1"/>
                </p:cNvSpPr>
                <p:nvPr/>
              </p:nvSpPr>
              <p:spPr bwMode="auto">
                <a:xfrm>
                  <a:off x="3600" y="100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2" name="Rectangle 571"/>
                <p:cNvSpPr>
                  <a:spLocks noChangeArrowheads="1"/>
                </p:cNvSpPr>
                <p:nvPr/>
              </p:nvSpPr>
              <p:spPr bwMode="auto">
                <a:xfrm>
                  <a:off x="3888" y="1584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3" name="Rectangle 572"/>
                <p:cNvSpPr>
                  <a:spLocks noChangeArrowheads="1"/>
                </p:cNvSpPr>
                <p:nvPr/>
              </p:nvSpPr>
              <p:spPr bwMode="auto">
                <a:xfrm>
                  <a:off x="3888" y="172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4" name="Rectangle 573"/>
                <p:cNvSpPr>
                  <a:spLocks noChangeArrowheads="1"/>
                </p:cNvSpPr>
                <p:nvPr/>
              </p:nvSpPr>
              <p:spPr bwMode="auto">
                <a:xfrm>
                  <a:off x="3888" y="1872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5" name="Rectangle 574"/>
                <p:cNvSpPr>
                  <a:spLocks noChangeArrowheads="1"/>
                </p:cNvSpPr>
                <p:nvPr/>
              </p:nvSpPr>
              <p:spPr bwMode="auto">
                <a:xfrm>
                  <a:off x="3888" y="2304"/>
                  <a:ext cx="96" cy="9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6" name="Rectangle 575"/>
                <p:cNvSpPr>
                  <a:spLocks noChangeArrowheads="1"/>
                </p:cNvSpPr>
                <p:nvPr/>
              </p:nvSpPr>
              <p:spPr bwMode="auto">
                <a:xfrm>
                  <a:off x="3600" y="2160"/>
                  <a:ext cx="96" cy="9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7" name="Rectangle 576"/>
                <p:cNvSpPr>
                  <a:spLocks noChangeArrowheads="1"/>
                </p:cNvSpPr>
                <p:nvPr/>
              </p:nvSpPr>
              <p:spPr bwMode="auto">
                <a:xfrm>
                  <a:off x="3888" y="1296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8" name="Rectangle 577"/>
                <p:cNvSpPr>
                  <a:spLocks noChangeArrowheads="1"/>
                </p:cNvSpPr>
                <p:nvPr/>
              </p:nvSpPr>
              <p:spPr bwMode="auto">
                <a:xfrm>
                  <a:off x="3888" y="1440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199" name="Rectangle 578"/>
                <p:cNvSpPr>
                  <a:spLocks noChangeArrowheads="1"/>
                </p:cNvSpPr>
                <p:nvPr/>
              </p:nvSpPr>
              <p:spPr bwMode="auto">
                <a:xfrm>
                  <a:off x="3744" y="2016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0" name="Rectangle 579"/>
                <p:cNvSpPr>
                  <a:spLocks noChangeArrowheads="1"/>
                </p:cNvSpPr>
                <p:nvPr/>
              </p:nvSpPr>
              <p:spPr bwMode="auto">
                <a:xfrm>
                  <a:off x="3744" y="1008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1" name="Rectangle 580"/>
                <p:cNvSpPr>
                  <a:spLocks noChangeArrowheads="1"/>
                </p:cNvSpPr>
                <p:nvPr/>
              </p:nvSpPr>
              <p:spPr bwMode="auto">
                <a:xfrm>
                  <a:off x="3744" y="2160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2" name="Rectangle 581"/>
                <p:cNvSpPr>
                  <a:spLocks noChangeArrowheads="1"/>
                </p:cNvSpPr>
                <p:nvPr/>
              </p:nvSpPr>
              <p:spPr bwMode="auto">
                <a:xfrm>
                  <a:off x="3744" y="2304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3" name="Rectangle 582"/>
                <p:cNvSpPr>
                  <a:spLocks noChangeArrowheads="1"/>
                </p:cNvSpPr>
                <p:nvPr/>
              </p:nvSpPr>
              <p:spPr bwMode="auto">
                <a:xfrm>
                  <a:off x="3456" y="2160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4" name="Rectangle 583"/>
                <p:cNvSpPr>
                  <a:spLocks noChangeArrowheads="1"/>
                </p:cNvSpPr>
                <p:nvPr/>
              </p:nvSpPr>
              <p:spPr bwMode="auto">
                <a:xfrm flipV="1">
                  <a:off x="3600" y="187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5" name="Rectangle 584"/>
                <p:cNvSpPr>
                  <a:spLocks noChangeArrowheads="1"/>
                </p:cNvSpPr>
                <p:nvPr/>
              </p:nvSpPr>
              <p:spPr bwMode="auto">
                <a:xfrm flipV="1">
                  <a:off x="3600" y="1728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6" name="Rectangle 585"/>
                <p:cNvSpPr>
                  <a:spLocks noChangeArrowheads="1"/>
                </p:cNvSpPr>
                <p:nvPr/>
              </p:nvSpPr>
              <p:spPr bwMode="auto">
                <a:xfrm>
                  <a:off x="3600" y="115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7" name="Rectangle 586"/>
                <p:cNvSpPr>
                  <a:spLocks noChangeArrowheads="1"/>
                </p:cNvSpPr>
                <p:nvPr/>
              </p:nvSpPr>
              <p:spPr bwMode="auto">
                <a:xfrm>
                  <a:off x="3600" y="2304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8" name="Rectangle 587"/>
                <p:cNvSpPr>
                  <a:spLocks noChangeArrowheads="1"/>
                </p:cNvSpPr>
                <p:nvPr/>
              </p:nvSpPr>
              <p:spPr bwMode="auto">
                <a:xfrm>
                  <a:off x="4032" y="1152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09" name="Rectangle 588"/>
                <p:cNvSpPr>
                  <a:spLocks noChangeArrowheads="1"/>
                </p:cNvSpPr>
                <p:nvPr/>
              </p:nvSpPr>
              <p:spPr bwMode="auto">
                <a:xfrm>
                  <a:off x="4032" y="129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0" name="Rectangle 589"/>
                <p:cNvSpPr>
                  <a:spLocks noChangeArrowheads="1"/>
                </p:cNvSpPr>
                <p:nvPr/>
              </p:nvSpPr>
              <p:spPr bwMode="auto">
                <a:xfrm flipV="1">
                  <a:off x="3600" y="1584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1" name="Rectangle 590"/>
                <p:cNvSpPr>
                  <a:spLocks noChangeArrowheads="1"/>
                </p:cNvSpPr>
                <p:nvPr/>
              </p:nvSpPr>
              <p:spPr bwMode="auto">
                <a:xfrm>
                  <a:off x="4032" y="1872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2" name="Rectangle 591"/>
                <p:cNvSpPr>
                  <a:spLocks noChangeArrowheads="1"/>
                </p:cNvSpPr>
                <p:nvPr/>
              </p:nvSpPr>
              <p:spPr bwMode="auto">
                <a:xfrm>
                  <a:off x="4032" y="1008"/>
                  <a:ext cx="96" cy="96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3" name="Rectangle 592"/>
                <p:cNvSpPr>
                  <a:spLocks noChangeArrowheads="1"/>
                </p:cNvSpPr>
                <p:nvPr/>
              </p:nvSpPr>
              <p:spPr bwMode="auto">
                <a:xfrm>
                  <a:off x="4176" y="1296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4" name="Rectangle 593"/>
                <p:cNvSpPr>
                  <a:spLocks noChangeArrowheads="1"/>
                </p:cNvSpPr>
                <p:nvPr/>
              </p:nvSpPr>
              <p:spPr bwMode="auto">
                <a:xfrm>
                  <a:off x="4176" y="2304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5" name="Rectangle 594"/>
                <p:cNvSpPr>
                  <a:spLocks noChangeArrowheads="1"/>
                </p:cNvSpPr>
                <p:nvPr/>
              </p:nvSpPr>
              <p:spPr bwMode="auto">
                <a:xfrm>
                  <a:off x="4176" y="1440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6" name="Rectangle 595"/>
                <p:cNvSpPr>
                  <a:spLocks noChangeArrowheads="1"/>
                </p:cNvSpPr>
                <p:nvPr/>
              </p:nvSpPr>
              <p:spPr bwMode="auto">
                <a:xfrm>
                  <a:off x="4176" y="1584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7" name="Rectangle 596"/>
                <p:cNvSpPr>
                  <a:spLocks noChangeArrowheads="1"/>
                </p:cNvSpPr>
                <p:nvPr/>
              </p:nvSpPr>
              <p:spPr bwMode="auto">
                <a:xfrm>
                  <a:off x="4176" y="172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8" name="Rectangle 597"/>
                <p:cNvSpPr>
                  <a:spLocks noChangeArrowheads="1"/>
                </p:cNvSpPr>
                <p:nvPr/>
              </p:nvSpPr>
              <p:spPr bwMode="auto">
                <a:xfrm>
                  <a:off x="4176" y="2160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19" name="Rectangle 598"/>
                <p:cNvSpPr>
                  <a:spLocks noChangeArrowheads="1"/>
                </p:cNvSpPr>
                <p:nvPr/>
              </p:nvSpPr>
              <p:spPr bwMode="auto">
                <a:xfrm>
                  <a:off x="4176" y="1872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0" name="Rectangle 599"/>
                <p:cNvSpPr>
                  <a:spLocks noChangeArrowheads="1"/>
                </p:cNvSpPr>
                <p:nvPr/>
              </p:nvSpPr>
              <p:spPr bwMode="auto">
                <a:xfrm>
                  <a:off x="4176" y="2016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1" name="Rectangle 600"/>
                <p:cNvSpPr>
                  <a:spLocks noChangeArrowheads="1"/>
                </p:cNvSpPr>
                <p:nvPr/>
              </p:nvSpPr>
              <p:spPr bwMode="auto">
                <a:xfrm>
                  <a:off x="4320" y="100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2" name="Rectangle 601"/>
                <p:cNvSpPr>
                  <a:spLocks noChangeArrowheads="1"/>
                </p:cNvSpPr>
                <p:nvPr/>
              </p:nvSpPr>
              <p:spPr bwMode="auto">
                <a:xfrm>
                  <a:off x="4320" y="1152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3" name="Rectangle 602"/>
                <p:cNvSpPr>
                  <a:spLocks noChangeArrowheads="1"/>
                </p:cNvSpPr>
                <p:nvPr/>
              </p:nvSpPr>
              <p:spPr bwMode="auto">
                <a:xfrm>
                  <a:off x="4320" y="1296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4" name="Rectangle 603"/>
                <p:cNvSpPr>
                  <a:spLocks noChangeArrowheads="1"/>
                </p:cNvSpPr>
                <p:nvPr/>
              </p:nvSpPr>
              <p:spPr bwMode="auto">
                <a:xfrm>
                  <a:off x="4320" y="1440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5" name="Rectangle 604"/>
                <p:cNvSpPr>
                  <a:spLocks noChangeArrowheads="1"/>
                </p:cNvSpPr>
                <p:nvPr/>
              </p:nvSpPr>
              <p:spPr bwMode="auto">
                <a:xfrm>
                  <a:off x="4176" y="1008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6" name="Rectangle 605"/>
                <p:cNvSpPr>
                  <a:spLocks noChangeArrowheads="1"/>
                </p:cNvSpPr>
                <p:nvPr/>
              </p:nvSpPr>
              <p:spPr bwMode="auto">
                <a:xfrm>
                  <a:off x="4176" y="1152"/>
                  <a:ext cx="96" cy="96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7" name="Rectangle 606"/>
                <p:cNvSpPr>
                  <a:spLocks noChangeArrowheads="1"/>
                </p:cNvSpPr>
                <p:nvPr/>
              </p:nvSpPr>
              <p:spPr bwMode="auto">
                <a:xfrm>
                  <a:off x="4464" y="2304"/>
                  <a:ext cx="96" cy="96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8" name="Rectangle 607"/>
                <p:cNvSpPr>
                  <a:spLocks noChangeArrowheads="1"/>
                </p:cNvSpPr>
                <p:nvPr/>
              </p:nvSpPr>
              <p:spPr bwMode="auto">
                <a:xfrm>
                  <a:off x="4464" y="2160"/>
                  <a:ext cx="96" cy="96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29" name="Rectangle 608"/>
                <p:cNvSpPr>
                  <a:spLocks noChangeArrowheads="1"/>
                </p:cNvSpPr>
                <p:nvPr/>
              </p:nvSpPr>
              <p:spPr bwMode="auto">
                <a:xfrm flipV="1">
                  <a:off x="4464" y="1728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0" name="Rectangle 609"/>
                <p:cNvSpPr>
                  <a:spLocks noChangeArrowheads="1"/>
                </p:cNvSpPr>
                <p:nvPr/>
              </p:nvSpPr>
              <p:spPr bwMode="auto">
                <a:xfrm flipV="1">
                  <a:off x="4464" y="187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1" name="Rectangle 610"/>
                <p:cNvSpPr>
                  <a:spLocks noChangeArrowheads="1"/>
                </p:cNvSpPr>
                <p:nvPr/>
              </p:nvSpPr>
              <p:spPr bwMode="auto">
                <a:xfrm>
                  <a:off x="4464" y="2016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2" name="Rectangle 611"/>
                <p:cNvSpPr>
                  <a:spLocks noChangeArrowheads="1"/>
                </p:cNvSpPr>
                <p:nvPr/>
              </p:nvSpPr>
              <p:spPr bwMode="auto">
                <a:xfrm flipV="1">
                  <a:off x="4464" y="1296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3" name="Rectangle 612"/>
                <p:cNvSpPr>
                  <a:spLocks noChangeArrowheads="1"/>
                </p:cNvSpPr>
                <p:nvPr/>
              </p:nvSpPr>
              <p:spPr bwMode="auto">
                <a:xfrm flipV="1">
                  <a:off x="4464" y="1440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4" name="Rectangle 613"/>
                <p:cNvSpPr>
                  <a:spLocks noChangeArrowheads="1"/>
                </p:cNvSpPr>
                <p:nvPr/>
              </p:nvSpPr>
              <p:spPr bwMode="auto">
                <a:xfrm>
                  <a:off x="4464" y="1584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5" name="Rectangle 614"/>
                <p:cNvSpPr>
                  <a:spLocks noChangeArrowheads="1"/>
                </p:cNvSpPr>
                <p:nvPr/>
              </p:nvSpPr>
              <p:spPr bwMode="auto">
                <a:xfrm flipV="1">
                  <a:off x="4320" y="2304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6" name="Rectangle 615"/>
                <p:cNvSpPr>
                  <a:spLocks noChangeArrowheads="1"/>
                </p:cNvSpPr>
                <p:nvPr/>
              </p:nvSpPr>
              <p:spPr bwMode="auto">
                <a:xfrm flipV="1">
                  <a:off x="4464" y="1008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7" name="Rectangle 616"/>
                <p:cNvSpPr>
                  <a:spLocks noChangeArrowheads="1"/>
                </p:cNvSpPr>
                <p:nvPr/>
              </p:nvSpPr>
              <p:spPr bwMode="auto">
                <a:xfrm>
                  <a:off x="4464" y="115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8" name="Rectangle 617"/>
                <p:cNvSpPr>
                  <a:spLocks noChangeArrowheads="1"/>
                </p:cNvSpPr>
                <p:nvPr/>
              </p:nvSpPr>
              <p:spPr bwMode="auto">
                <a:xfrm flipV="1">
                  <a:off x="4320" y="187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39" name="Rectangle 618"/>
                <p:cNvSpPr>
                  <a:spLocks noChangeArrowheads="1"/>
                </p:cNvSpPr>
                <p:nvPr/>
              </p:nvSpPr>
              <p:spPr bwMode="auto">
                <a:xfrm flipV="1">
                  <a:off x="4320" y="2016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0" name="Rectangle 619"/>
                <p:cNvSpPr>
                  <a:spLocks noChangeArrowheads="1"/>
                </p:cNvSpPr>
                <p:nvPr/>
              </p:nvSpPr>
              <p:spPr bwMode="auto">
                <a:xfrm>
                  <a:off x="4320" y="2160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1" name="Rectangle 620"/>
                <p:cNvSpPr>
                  <a:spLocks noChangeArrowheads="1"/>
                </p:cNvSpPr>
                <p:nvPr/>
              </p:nvSpPr>
              <p:spPr bwMode="auto">
                <a:xfrm flipV="1">
                  <a:off x="4320" y="1584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2" name="Rectangle 621"/>
                <p:cNvSpPr>
                  <a:spLocks noChangeArrowheads="1"/>
                </p:cNvSpPr>
                <p:nvPr/>
              </p:nvSpPr>
              <p:spPr bwMode="auto">
                <a:xfrm>
                  <a:off x="4320" y="1728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3" name="Rectangle 622"/>
                <p:cNvSpPr>
                  <a:spLocks noChangeArrowheads="1"/>
                </p:cNvSpPr>
                <p:nvPr/>
              </p:nvSpPr>
              <p:spPr bwMode="auto">
                <a:xfrm flipV="1">
                  <a:off x="4608" y="2016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4" name="Rectangle 623"/>
                <p:cNvSpPr>
                  <a:spLocks noChangeArrowheads="1"/>
                </p:cNvSpPr>
                <p:nvPr/>
              </p:nvSpPr>
              <p:spPr bwMode="auto">
                <a:xfrm>
                  <a:off x="4608" y="2160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5" name="Rectangle 624"/>
                <p:cNvSpPr>
                  <a:spLocks noChangeArrowheads="1"/>
                </p:cNvSpPr>
                <p:nvPr/>
              </p:nvSpPr>
              <p:spPr bwMode="auto">
                <a:xfrm flipV="1">
                  <a:off x="4752" y="1440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6" name="Rectangle 625"/>
                <p:cNvSpPr>
                  <a:spLocks noChangeArrowheads="1"/>
                </p:cNvSpPr>
                <p:nvPr/>
              </p:nvSpPr>
              <p:spPr bwMode="auto">
                <a:xfrm>
                  <a:off x="4752" y="1584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7" name="Rectangle 626"/>
                <p:cNvSpPr>
                  <a:spLocks noChangeArrowheads="1"/>
                </p:cNvSpPr>
                <p:nvPr/>
              </p:nvSpPr>
              <p:spPr bwMode="auto">
                <a:xfrm flipV="1">
                  <a:off x="4608" y="1728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8" name="Rectangle 627"/>
                <p:cNvSpPr>
                  <a:spLocks noChangeArrowheads="1"/>
                </p:cNvSpPr>
                <p:nvPr/>
              </p:nvSpPr>
              <p:spPr bwMode="auto">
                <a:xfrm>
                  <a:off x="4608" y="1872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49" name="Rectangle 628"/>
                <p:cNvSpPr>
                  <a:spLocks noChangeArrowheads="1"/>
                </p:cNvSpPr>
                <p:nvPr/>
              </p:nvSpPr>
              <p:spPr bwMode="auto">
                <a:xfrm flipV="1">
                  <a:off x="4752" y="1152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0" name="Rectangle 629"/>
                <p:cNvSpPr>
                  <a:spLocks noChangeArrowheads="1"/>
                </p:cNvSpPr>
                <p:nvPr/>
              </p:nvSpPr>
              <p:spPr bwMode="auto">
                <a:xfrm>
                  <a:off x="4752" y="1296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1" name="Rectangle 630"/>
                <p:cNvSpPr>
                  <a:spLocks noChangeArrowheads="1"/>
                </p:cNvSpPr>
                <p:nvPr/>
              </p:nvSpPr>
              <p:spPr bwMode="auto">
                <a:xfrm flipV="1">
                  <a:off x="4608" y="2304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2" name="Rectangle 631"/>
                <p:cNvSpPr>
                  <a:spLocks noChangeArrowheads="1"/>
                </p:cNvSpPr>
                <p:nvPr/>
              </p:nvSpPr>
              <p:spPr bwMode="auto">
                <a:xfrm>
                  <a:off x="4752" y="1008"/>
                  <a:ext cx="96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3" name="Rectangle 632"/>
                <p:cNvSpPr>
                  <a:spLocks noChangeArrowheads="1"/>
                </p:cNvSpPr>
                <p:nvPr/>
              </p:nvSpPr>
              <p:spPr bwMode="auto">
                <a:xfrm flipV="1">
                  <a:off x="4752" y="2304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4" name="Rectangle 633"/>
                <p:cNvSpPr>
                  <a:spLocks noChangeArrowheads="1"/>
                </p:cNvSpPr>
                <p:nvPr/>
              </p:nvSpPr>
              <p:spPr bwMode="auto">
                <a:xfrm flipV="1">
                  <a:off x="4752" y="1728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5" name="Rectangle 634"/>
                <p:cNvSpPr>
                  <a:spLocks noChangeArrowheads="1"/>
                </p:cNvSpPr>
                <p:nvPr/>
              </p:nvSpPr>
              <p:spPr bwMode="auto">
                <a:xfrm>
                  <a:off x="4752" y="1872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6" name="Rectangle 635"/>
                <p:cNvSpPr>
                  <a:spLocks noChangeArrowheads="1"/>
                </p:cNvSpPr>
                <p:nvPr/>
              </p:nvSpPr>
              <p:spPr bwMode="auto">
                <a:xfrm flipV="1">
                  <a:off x="4752" y="2016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7" name="Rectangle 636"/>
                <p:cNvSpPr>
                  <a:spLocks noChangeArrowheads="1"/>
                </p:cNvSpPr>
                <p:nvPr/>
              </p:nvSpPr>
              <p:spPr bwMode="auto">
                <a:xfrm>
                  <a:off x="4752" y="2160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8" name="Rectangle 637"/>
                <p:cNvSpPr>
                  <a:spLocks noChangeArrowheads="1"/>
                </p:cNvSpPr>
                <p:nvPr/>
              </p:nvSpPr>
              <p:spPr bwMode="auto">
                <a:xfrm>
                  <a:off x="4608" y="1008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59" name="Rectangle 638"/>
                <p:cNvSpPr>
                  <a:spLocks noChangeArrowheads="1"/>
                </p:cNvSpPr>
                <p:nvPr/>
              </p:nvSpPr>
              <p:spPr bwMode="auto">
                <a:xfrm>
                  <a:off x="4608" y="1296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0" name="Rectangle 639"/>
                <p:cNvSpPr>
                  <a:spLocks noChangeArrowheads="1"/>
                </p:cNvSpPr>
                <p:nvPr/>
              </p:nvSpPr>
              <p:spPr bwMode="auto">
                <a:xfrm>
                  <a:off x="4608" y="1152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1" name="Rectangle 640"/>
                <p:cNvSpPr>
                  <a:spLocks noChangeArrowheads="1"/>
                </p:cNvSpPr>
                <p:nvPr/>
              </p:nvSpPr>
              <p:spPr bwMode="auto">
                <a:xfrm>
                  <a:off x="4608" y="1440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2" name="Rectangle 641"/>
                <p:cNvSpPr>
                  <a:spLocks noChangeArrowheads="1"/>
                </p:cNvSpPr>
                <p:nvPr/>
              </p:nvSpPr>
              <p:spPr bwMode="auto">
                <a:xfrm>
                  <a:off x="4608" y="1584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3" name="Rectangle 642"/>
                <p:cNvSpPr>
                  <a:spLocks noChangeArrowheads="1"/>
                </p:cNvSpPr>
                <p:nvPr/>
              </p:nvSpPr>
              <p:spPr bwMode="auto">
                <a:xfrm>
                  <a:off x="4896" y="1008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4" name="Rectangle 643"/>
                <p:cNvSpPr>
                  <a:spLocks noChangeArrowheads="1"/>
                </p:cNvSpPr>
                <p:nvPr/>
              </p:nvSpPr>
              <p:spPr bwMode="auto">
                <a:xfrm>
                  <a:off x="4896" y="129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5" name="Rectangle 644"/>
                <p:cNvSpPr>
                  <a:spLocks noChangeArrowheads="1"/>
                </p:cNvSpPr>
                <p:nvPr/>
              </p:nvSpPr>
              <p:spPr bwMode="auto">
                <a:xfrm>
                  <a:off x="4896" y="1584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6" name="Rectangle 645"/>
                <p:cNvSpPr>
                  <a:spLocks noChangeArrowheads="1"/>
                </p:cNvSpPr>
                <p:nvPr/>
              </p:nvSpPr>
              <p:spPr bwMode="auto">
                <a:xfrm>
                  <a:off x="4896" y="1728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7" name="Rectangle 646"/>
                <p:cNvSpPr>
                  <a:spLocks noChangeArrowheads="1"/>
                </p:cNvSpPr>
                <p:nvPr/>
              </p:nvSpPr>
              <p:spPr bwMode="auto">
                <a:xfrm>
                  <a:off x="4896" y="1872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8" name="Rectangle 647"/>
                <p:cNvSpPr>
                  <a:spLocks noChangeArrowheads="1"/>
                </p:cNvSpPr>
                <p:nvPr/>
              </p:nvSpPr>
              <p:spPr bwMode="auto">
                <a:xfrm>
                  <a:off x="4896" y="2016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69" name="Rectangle 648"/>
                <p:cNvSpPr>
                  <a:spLocks noChangeArrowheads="1"/>
                </p:cNvSpPr>
                <p:nvPr/>
              </p:nvSpPr>
              <p:spPr bwMode="auto">
                <a:xfrm>
                  <a:off x="4896" y="144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0" name="Rectangle 649"/>
                <p:cNvSpPr>
                  <a:spLocks noChangeArrowheads="1"/>
                </p:cNvSpPr>
                <p:nvPr/>
              </p:nvSpPr>
              <p:spPr bwMode="auto">
                <a:xfrm>
                  <a:off x="4896" y="230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1" name="Rectangle 650"/>
                <p:cNvSpPr>
                  <a:spLocks noChangeArrowheads="1"/>
                </p:cNvSpPr>
                <p:nvPr/>
              </p:nvSpPr>
              <p:spPr bwMode="auto">
                <a:xfrm>
                  <a:off x="4896" y="115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2" name="Rectangle 651"/>
                <p:cNvSpPr>
                  <a:spLocks noChangeArrowheads="1"/>
                </p:cNvSpPr>
                <p:nvPr/>
              </p:nvSpPr>
              <p:spPr bwMode="auto">
                <a:xfrm>
                  <a:off x="4896" y="2160"/>
                  <a:ext cx="96" cy="96"/>
                </a:xfrm>
                <a:prstGeom prst="rect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3" name="Rectangle 652"/>
                <p:cNvSpPr>
                  <a:spLocks noChangeArrowheads="1"/>
                </p:cNvSpPr>
                <p:nvPr/>
              </p:nvSpPr>
              <p:spPr bwMode="auto">
                <a:xfrm>
                  <a:off x="5040" y="1008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4" name="Rectangle 653"/>
                <p:cNvSpPr>
                  <a:spLocks noChangeArrowheads="1"/>
                </p:cNvSpPr>
                <p:nvPr/>
              </p:nvSpPr>
              <p:spPr bwMode="auto">
                <a:xfrm>
                  <a:off x="5040" y="129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5" name="Rectangle 654"/>
                <p:cNvSpPr>
                  <a:spLocks noChangeArrowheads="1"/>
                </p:cNvSpPr>
                <p:nvPr/>
              </p:nvSpPr>
              <p:spPr bwMode="auto">
                <a:xfrm>
                  <a:off x="5040" y="158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6" name="Rectangle 655"/>
                <p:cNvSpPr>
                  <a:spLocks noChangeArrowheads="1"/>
                </p:cNvSpPr>
                <p:nvPr/>
              </p:nvSpPr>
              <p:spPr bwMode="auto">
                <a:xfrm>
                  <a:off x="5040" y="1728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7" name="Rectangle 656"/>
                <p:cNvSpPr>
                  <a:spLocks noChangeArrowheads="1"/>
                </p:cNvSpPr>
                <p:nvPr/>
              </p:nvSpPr>
              <p:spPr bwMode="auto">
                <a:xfrm>
                  <a:off x="504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8" name="Rectangle 657"/>
                <p:cNvSpPr>
                  <a:spLocks noChangeArrowheads="1"/>
                </p:cNvSpPr>
                <p:nvPr/>
              </p:nvSpPr>
              <p:spPr bwMode="auto">
                <a:xfrm>
                  <a:off x="5040" y="2160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79" name="Rectangle 658"/>
                <p:cNvSpPr>
                  <a:spLocks noChangeArrowheads="1"/>
                </p:cNvSpPr>
                <p:nvPr/>
              </p:nvSpPr>
              <p:spPr bwMode="auto">
                <a:xfrm>
                  <a:off x="5040" y="2304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0" name="Rectangle 659"/>
                <p:cNvSpPr>
                  <a:spLocks noChangeArrowheads="1"/>
                </p:cNvSpPr>
                <p:nvPr/>
              </p:nvSpPr>
              <p:spPr bwMode="auto">
                <a:xfrm>
                  <a:off x="5040" y="1152"/>
                  <a:ext cx="96" cy="96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1" name="Rectangle 660"/>
                <p:cNvSpPr>
                  <a:spLocks noChangeArrowheads="1"/>
                </p:cNvSpPr>
                <p:nvPr/>
              </p:nvSpPr>
              <p:spPr bwMode="auto">
                <a:xfrm>
                  <a:off x="5040" y="1872"/>
                  <a:ext cx="96" cy="96"/>
                </a:xfrm>
                <a:prstGeom prst="rect">
                  <a:avLst/>
                </a:prstGeom>
                <a:solidFill>
                  <a:srgbClr val="CC99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sp>
              <p:nvSpPr>
                <p:cNvPr id="282" name="Rectangle 661"/>
                <p:cNvSpPr>
                  <a:spLocks noChangeArrowheads="1"/>
                </p:cNvSpPr>
                <p:nvPr/>
              </p:nvSpPr>
              <p:spPr bwMode="auto">
                <a:xfrm>
                  <a:off x="5040" y="1440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</p:grpSp>
        </p:grpSp>
        <p:cxnSp>
          <p:nvCxnSpPr>
            <p:cNvPr id="333" name="Straight Arrow Connector 332"/>
            <p:cNvCxnSpPr/>
            <p:nvPr/>
          </p:nvCxnSpPr>
          <p:spPr>
            <a:xfrm>
              <a:off x="1531938" y="3751263"/>
              <a:ext cx="4333875" cy="15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4" name="TextBox 335"/>
            <p:cNvSpPr txBox="1">
              <a:spLocks noChangeArrowheads="1"/>
            </p:cNvSpPr>
            <p:nvPr/>
          </p:nvSpPr>
          <p:spPr bwMode="auto">
            <a:xfrm>
              <a:off x="1428750" y="3770313"/>
              <a:ext cx="749278" cy="489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it-IT" sz="1600" dirty="0"/>
                <a:t>time</a:t>
              </a:r>
              <a:endParaRPr lang="en-US" sz="1600" dirty="0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27C6D-2C25-D64E-87A5-4EC9276A5D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6629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26</a:t>
            </a:fld>
            <a:endParaRPr lang="en-GB"/>
          </a:p>
        </p:txBody>
      </p:sp>
      <p:sp>
        <p:nvSpPr>
          <p:cNvPr id="22425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1319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prstClr val="black"/>
                </a:solidFill>
              </a:rPr>
              <a:t>Data Stream Management Systems (DSMS)</a:t>
            </a:r>
            <a:endParaRPr lang="en-GB" dirty="0"/>
          </a:p>
        </p:txBody>
      </p:sp>
      <p:sp>
        <p:nvSpPr>
          <p:cNvPr id="224258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The nature of streams requires a </a:t>
            </a:r>
            <a:br>
              <a:rPr lang="en-GB" sz="3200" dirty="0"/>
            </a:br>
            <a:r>
              <a:rPr lang="en-GB" sz="3200" dirty="0"/>
              <a:t>paradigmatic change*</a:t>
            </a:r>
          </a:p>
          <a:p>
            <a:pPr lvl="1"/>
            <a:r>
              <a:rPr lang="en-GB" sz="2800" b="1" dirty="0"/>
              <a:t>from persistent data </a:t>
            </a:r>
          </a:p>
          <a:p>
            <a:pPr lvl="2"/>
            <a:r>
              <a:rPr lang="en-GB" sz="2400" dirty="0"/>
              <a:t>one time semantics</a:t>
            </a:r>
          </a:p>
          <a:p>
            <a:pPr lvl="1"/>
            <a:r>
              <a:rPr lang="en-GB" sz="2800" b="1" dirty="0"/>
              <a:t>to transient data </a:t>
            </a:r>
          </a:p>
          <a:p>
            <a:pPr lvl="2"/>
            <a:r>
              <a:rPr lang="en-GB" sz="2400" dirty="0"/>
              <a:t>continuous semantics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2000" dirty="0"/>
              <a:t>* This paradigmatic change first arose in DB community</a:t>
            </a:r>
            <a:r>
              <a:rPr lang="en-US" altLang="ja-JP" sz="2000" dirty="0"/>
              <a:t> </a:t>
            </a:r>
            <a:r>
              <a:rPr lang="it-IT" sz="2000" dirty="0"/>
              <a:t>in </a:t>
            </a:r>
            <a:r>
              <a:rPr lang="it-IT" sz="2000" b="1" dirty="0"/>
              <a:t>the late '90s</a:t>
            </a:r>
            <a:endParaRPr lang="en-US" sz="20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D9BE44-F5F1-D443-9746-268B6B96B9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0037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10"/>
          <p:cNvGrpSpPr>
            <a:grpSpLocks/>
          </p:cNvGrpSpPr>
          <p:nvPr/>
        </p:nvGrpSpPr>
        <p:grpSpPr bwMode="auto">
          <a:xfrm>
            <a:off x="5926139" y="6148584"/>
            <a:ext cx="3856037" cy="203200"/>
            <a:chOff x="4689512" y="4269926"/>
            <a:chExt cx="3856037" cy="202817"/>
          </a:xfrm>
        </p:grpSpPr>
        <p:sp>
          <p:nvSpPr>
            <p:cNvPr id="225622" name="Rectangle 8"/>
            <p:cNvSpPr>
              <a:spLocks noChangeArrowheads="1"/>
            </p:cNvSpPr>
            <p:nvPr/>
          </p:nvSpPr>
          <p:spPr bwMode="auto">
            <a:xfrm>
              <a:off x="468951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23" name="Rectangle 16"/>
            <p:cNvSpPr>
              <a:spLocks noChangeArrowheads="1"/>
            </p:cNvSpPr>
            <p:nvPr/>
          </p:nvSpPr>
          <p:spPr bwMode="auto">
            <a:xfrm>
              <a:off x="468951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24" name="Rectangle 19"/>
            <p:cNvSpPr>
              <a:spLocks noChangeArrowheads="1"/>
            </p:cNvSpPr>
            <p:nvPr/>
          </p:nvSpPr>
          <p:spPr bwMode="auto">
            <a:xfrm>
              <a:off x="4811282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25" name="Rectangle 26"/>
            <p:cNvSpPr>
              <a:spLocks noChangeArrowheads="1"/>
            </p:cNvSpPr>
            <p:nvPr/>
          </p:nvSpPr>
          <p:spPr bwMode="auto">
            <a:xfrm>
              <a:off x="4811282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26" name="Rectangle 32"/>
            <p:cNvSpPr>
              <a:spLocks noChangeArrowheads="1"/>
            </p:cNvSpPr>
            <p:nvPr/>
          </p:nvSpPr>
          <p:spPr bwMode="auto">
            <a:xfrm>
              <a:off x="4933051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27" name="Rectangle 39"/>
            <p:cNvSpPr>
              <a:spLocks noChangeArrowheads="1"/>
            </p:cNvSpPr>
            <p:nvPr/>
          </p:nvSpPr>
          <p:spPr bwMode="auto">
            <a:xfrm>
              <a:off x="4933051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28" name="Rectangle 41"/>
            <p:cNvSpPr>
              <a:spLocks noChangeArrowheads="1"/>
            </p:cNvSpPr>
            <p:nvPr/>
          </p:nvSpPr>
          <p:spPr bwMode="auto">
            <a:xfrm>
              <a:off x="5054821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29" name="Rectangle 42"/>
            <p:cNvSpPr>
              <a:spLocks noChangeArrowheads="1"/>
            </p:cNvSpPr>
            <p:nvPr/>
          </p:nvSpPr>
          <p:spPr bwMode="auto">
            <a:xfrm>
              <a:off x="5054821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0" name="Rectangle 54"/>
            <p:cNvSpPr>
              <a:spLocks noChangeArrowheads="1"/>
            </p:cNvSpPr>
            <p:nvPr/>
          </p:nvSpPr>
          <p:spPr bwMode="auto">
            <a:xfrm>
              <a:off x="517659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1" name="Rectangle 56"/>
            <p:cNvSpPr>
              <a:spLocks noChangeArrowheads="1"/>
            </p:cNvSpPr>
            <p:nvPr/>
          </p:nvSpPr>
          <p:spPr bwMode="auto">
            <a:xfrm>
              <a:off x="5176590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2" name="Rectangle 65"/>
            <p:cNvSpPr>
              <a:spLocks noChangeArrowheads="1"/>
            </p:cNvSpPr>
            <p:nvPr/>
          </p:nvSpPr>
          <p:spPr bwMode="auto">
            <a:xfrm>
              <a:off x="5541899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3" name="Rectangle 69"/>
            <p:cNvSpPr>
              <a:spLocks noChangeArrowheads="1"/>
            </p:cNvSpPr>
            <p:nvPr/>
          </p:nvSpPr>
          <p:spPr bwMode="auto">
            <a:xfrm>
              <a:off x="5663669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4" name="Rectangle 76"/>
            <p:cNvSpPr>
              <a:spLocks noChangeArrowheads="1"/>
            </p:cNvSpPr>
            <p:nvPr/>
          </p:nvSpPr>
          <p:spPr bwMode="auto">
            <a:xfrm>
              <a:off x="5298360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5" name="Rectangle 77"/>
            <p:cNvSpPr>
              <a:spLocks noChangeArrowheads="1"/>
            </p:cNvSpPr>
            <p:nvPr/>
          </p:nvSpPr>
          <p:spPr bwMode="auto">
            <a:xfrm>
              <a:off x="5663669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6" name="Rectangle 85"/>
            <p:cNvSpPr>
              <a:spLocks noChangeArrowheads="1"/>
            </p:cNvSpPr>
            <p:nvPr/>
          </p:nvSpPr>
          <p:spPr bwMode="auto">
            <a:xfrm>
              <a:off x="529836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7" name="Rectangle 91"/>
            <p:cNvSpPr>
              <a:spLocks noChangeArrowheads="1"/>
            </p:cNvSpPr>
            <p:nvPr/>
          </p:nvSpPr>
          <p:spPr bwMode="auto">
            <a:xfrm>
              <a:off x="5420130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8" name="Rectangle 100"/>
            <p:cNvSpPr>
              <a:spLocks noChangeArrowheads="1"/>
            </p:cNvSpPr>
            <p:nvPr/>
          </p:nvSpPr>
          <p:spPr bwMode="auto">
            <a:xfrm>
              <a:off x="5541899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39" name="Rectangle 106"/>
            <p:cNvSpPr>
              <a:spLocks noChangeArrowheads="1"/>
            </p:cNvSpPr>
            <p:nvPr/>
          </p:nvSpPr>
          <p:spPr bwMode="auto">
            <a:xfrm>
              <a:off x="5420130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0" name="Rectangle 108"/>
            <p:cNvSpPr>
              <a:spLocks noChangeArrowheads="1"/>
            </p:cNvSpPr>
            <p:nvPr/>
          </p:nvSpPr>
          <p:spPr bwMode="auto">
            <a:xfrm>
              <a:off x="5785438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1" name="Rectangle 112"/>
            <p:cNvSpPr>
              <a:spLocks noChangeArrowheads="1"/>
            </p:cNvSpPr>
            <p:nvPr/>
          </p:nvSpPr>
          <p:spPr bwMode="auto">
            <a:xfrm>
              <a:off x="5785438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2" name="Rectangle 125"/>
            <p:cNvSpPr>
              <a:spLocks noChangeArrowheads="1"/>
            </p:cNvSpPr>
            <p:nvPr/>
          </p:nvSpPr>
          <p:spPr bwMode="auto">
            <a:xfrm>
              <a:off x="602897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3" name="Rectangle 126"/>
            <p:cNvSpPr>
              <a:spLocks noChangeArrowheads="1"/>
            </p:cNvSpPr>
            <p:nvPr/>
          </p:nvSpPr>
          <p:spPr bwMode="auto">
            <a:xfrm>
              <a:off x="602897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4" name="Rectangle 129"/>
            <p:cNvSpPr>
              <a:spLocks noChangeArrowheads="1"/>
            </p:cNvSpPr>
            <p:nvPr/>
          </p:nvSpPr>
          <p:spPr bwMode="auto">
            <a:xfrm>
              <a:off x="5907208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5" name="Rectangle 130"/>
            <p:cNvSpPr>
              <a:spLocks noChangeArrowheads="1"/>
            </p:cNvSpPr>
            <p:nvPr/>
          </p:nvSpPr>
          <p:spPr bwMode="auto">
            <a:xfrm>
              <a:off x="5907208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6" name="Rectangle 131"/>
            <p:cNvSpPr>
              <a:spLocks noChangeArrowheads="1"/>
            </p:cNvSpPr>
            <p:nvPr/>
          </p:nvSpPr>
          <p:spPr bwMode="auto">
            <a:xfrm>
              <a:off x="6272517" y="426992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7" name="Rectangle 132"/>
            <p:cNvSpPr>
              <a:spLocks noChangeArrowheads="1"/>
            </p:cNvSpPr>
            <p:nvPr/>
          </p:nvSpPr>
          <p:spPr bwMode="auto">
            <a:xfrm>
              <a:off x="6272517" y="4391616"/>
              <a:ext cx="81180" cy="81127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8" name="Rectangle 143"/>
            <p:cNvSpPr>
              <a:spLocks noChangeArrowheads="1"/>
            </p:cNvSpPr>
            <p:nvPr/>
          </p:nvSpPr>
          <p:spPr bwMode="auto">
            <a:xfrm>
              <a:off x="6516056" y="426992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49" name="Rectangle 144"/>
            <p:cNvSpPr>
              <a:spLocks noChangeArrowheads="1"/>
            </p:cNvSpPr>
            <p:nvPr/>
          </p:nvSpPr>
          <p:spPr bwMode="auto">
            <a:xfrm>
              <a:off x="6516056" y="4391616"/>
              <a:ext cx="81180" cy="81127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0" name="Rectangle 151"/>
            <p:cNvSpPr>
              <a:spLocks noChangeArrowheads="1"/>
            </p:cNvSpPr>
            <p:nvPr/>
          </p:nvSpPr>
          <p:spPr bwMode="auto">
            <a:xfrm flipV="1">
              <a:off x="6759595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1" name="Rectangle 154"/>
            <p:cNvSpPr>
              <a:spLocks noChangeArrowheads="1"/>
            </p:cNvSpPr>
            <p:nvPr/>
          </p:nvSpPr>
          <p:spPr bwMode="auto">
            <a:xfrm>
              <a:off x="6759595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2" name="Rectangle 167"/>
            <p:cNvSpPr>
              <a:spLocks noChangeArrowheads="1"/>
            </p:cNvSpPr>
            <p:nvPr/>
          </p:nvSpPr>
          <p:spPr bwMode="auto">
            <a:xfrm flipV="1">
              <a:off x="7003134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3" name="Rectangle 168"/>
            <p:cNvSpPr>
              <a:spLocks noChangeArrowheads="1"/>
            </p:cNvSpPr>
            <p:nvPr/>
          </p:nvSpPr>
          <p:spPr bwMode="auto">
            <a:xfrm>
              <a:off x="7003134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4" name="Rectangle 177"/>
            <p:cNvSpPr>
              <a:spLocks noChangeArrowheads="1"/>
            </p:cNvSpPr>
            <p:nvPr/>
          </p:nvSpPr>
          <p:spPr bwMode="auto">
            <a:xfrm>
              <a:off x="6881365" y="426992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5" name="Rectangle 178"/>
            <p:cNvSpPr>
              <a:spLocks noChangeArrowheads="1"/>
            </p:cNvSpPr>
            <p:nvPr/>
          </p:nvSpPr>
          <p:spPr bwMode="auto">
            <a:xfrm flipV="1">
              <a:off x="6881365" y="4391616"/>
              <a:ext cx="81180" cy="8112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6" name="Rectangle 187"/>
            <p:cNvSpPr>
              <a:spLocks noChangeArrowheads="1"/>
            </p:cNvSpPr>
            <p:nvPr/>
          </p:nvSpPr>
          <p:spPr bwMode="auto">
            <a:xfrm flipV="1">
              <a:off x="6150747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7" name="Rectangle 188"/>
            <p:cNvSpPr>
              <a:spLocks noChangeArrowheads="1"/>
            </p:cNvSpPr>
            <p:nvPr/>
          </p:nvSpPr>
          <p:spPr bwMode="auto">
            <a:xfrm>
              <a:off x="6150747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8" name="Rectangle 198"/>
            <p:cNvSpPr>
              <a:spLocks noChangeArrowheads="1"/>
            </p:cNvSpPr>
            <p:nvPr/>
          </p:nvSpPr>
          <p:spPr bwMode="auto">
            <a:xfrm flipV="1">
              <a:off x="6394286" y="439161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59" name="Rectangle 203"/>
            <p:cNvSpPr>
              <a:spLocks noChangeArrowheads="1"/>
            </p:cNvSpPr>
            <p:nvPr/>
          </p:nvSpPr>
          <p:spPr bwMode="auto">
            <a:xfrm>
              <a:off x="6394286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0" name="Rectangle 207"/>
            <p:cNvSpPr>
              <a:spLocks noChangeArrowheads="1"/>
            </p:cNvSpPr>
            <p:nvPr/>
          </p:nvSpPr>
          <p:spPr bwMode="auto">
            <a:xfrm>
              <a:off x="6637825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1" name="Rectangle 210"/>
            <p:cNvSpPr>
              <a:spLocks noChangeArrowheads="1"/>
            </p:cNvSpPr>
            <p:nvPr/>
          </p:nvSpPr>
          <p:spPr bwMode="auto">
            <a:xfrm>
              <a:off x="6637825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2" name="Rectangle 215"/>
            <p:cNvSpPr>
              <a:spLocks noChangeArrowheads="1"/>
            </p:cNvSpPr>
            <p:nvPr/>
          </p:nvSpPr>
          <p:spPr bwMode="auto">
            <a:xfrm>
              <a:off x="7368443" y="439161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3" name="Rectangle 219"/>
            <p:cNvSpPr>
              <a:spLocks noChangeArrowheads="1"/>
            </p:cNvSpPr>
            <p:nvPr/>
          </p:nvSpPr>
          <p:spPr bwMode="auto">
            <a:xfrm>
              <a:off x="7490213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4" name="Rectangle 226"/>
            <p:cNvSpPr>
              <a:spLocks noChangeArrowheads="1"/>
            </p:cNvSpPr>
            <p:nvPr/>
          </p:nvSpPr>
          <p:spPr bwMode="auto">
            <a:xfrm>
              <a:off x="7124904" y="426992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5" name="Rectangle 227"/>
            <p:cNvSpPr>
              <a:spLocks noChangeArrowheads="1"/>
            </p:cNvSpPr>
            <p:nvPr/>
          </p:nvSpPr>
          <p:spPr bwMode="auto">
            <a:xfrm>
              <a:off x="7490213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6" name="Rectangle 235"/>
            <p:cNvSpPr>
              <a:spLocks noChangeArrowheads="1"/>
            </p:cNvSpPr>
            <p:nvPr/>
          </p:nvSpPr>
          <p:spPr bwMode="auto">
            <a:xfrm>
              <a:off x="7124904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7" name="Rectangle 241"/>
            <p:cNvSpPr>
              <a:spLocks noChangeArrowheads="1"/>
            </p:cNvSpPr>
            <p:nvPr/>
          </p:nvSpPr>
          <p:spPr bwMode="auto">
            <a:xfrm>
              <a:off x="7246673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8" name="Rectangle 250"/>
            <p:cNvSpPr>
              <a:spLocks noChangeArrowheads="1"/>
            </p:cNvSpPr>
            <p:nvPr/>
          </p:nvSpPr>
          <p:spPr bwMode="auto">
            <a:xfrm>
              <a:off x="7368443" y="4269926"/>
              <a:ext cx="81180" cy="8112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69" name="Rectangle 256"/>
            <p:cNvSpPr>
              <a:spLocks noChangeArrowheads="1"/>
            </p:cNvSpPr>
            <p:nvPr/>
          </p:nvSpPr>
          <p:spPr bwMode="auto">
            <a:xfrm>
              <a:off x="7246673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0" name="Rectangle 258"/>
            <p:cNvSpPr>
              <a:spLocks noChangeArrowheads="1"/>
            </p:cNvSpPr>
            <p:nvPr/>
          </p:nvSpPr>
          <p:spPr bwMode="auto">
            <a:xfrm>
              <a:off x="7611982" y="4391616"/>
              <a:ext cx="81180" cy="8112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1" name="Rectangle 262"/>
            <p:cNvSpPr>
              <a:spLocks noChangeArrowheads="1"/>
            </p:cNvSpPr>
            <p:nvPr/>
          </p:nvSpPr>
          <p:spPr bwMode="auto">
            <a:xfrm>
              <a:off x="7611982" y="4269926"/>
              <a:ext cx="81180" cy="81127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2" name="Rectangle 271"/>
            <p:cNvSpPr>
              <a:spLocks noChangeArrowheads="1"/>
            </p:cNvSpPr>
            <p:nvPr/>
          </p:nvSpPr>
          <p:spPr bwMode="auto">
            <a:xfrm>
              <a:off x="7855521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3" name="Rectangle 272"/>
            <p:cNvSpPr>
              <a:spLocks noChangeArrowheads="1"/>
            </p:cNvSpPr>
            <p:nvPr/>
          </p:nvSpPr>
          <p:spPr bwMode="auto">
            <a:xfrm>
              <a:off x="7855521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4" name="Rectangle 275"/>
            <p:cNvSpPr>
              <a:spLocks noChangeArrowheads="1"/>
            </p:cNvSpPr>
            <p:nvPr/>
          </p:nvSpPr>
          <p:spPr bwMode="auto">
            <a:xfrm>
              <a:off x="7733752" y="426992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5" name="Rectangle 276"/>
            <p:cNvSpPr>
              <a:spLocks noChangeArrowheads="1"/>
            </p:cNvSpPr>
            <p:nvPr/>
          </p:nvSpPr>
          <p:spPr bwMode="auto">
            <a:xfrm>
              <a:off x="7733752" y="4391616"/>
              <a:ext cx="81180" cy="8112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6" name="Rectangle 286"/>
            <p:cNvSpPr>
              <a:spLocks noChangeArrowheads="1"/>
            </p:cNvSpPr>
            <p:nvPr/>
          </p:nvSpPr>
          <p:spPr bwMode="auto">
            <a:xfrm flipV="1">
              <a:off x="7977291" y="426992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7" name="Rectangle 287"/>
            <p:cNvSpPr>
              <a:spLocks noChangeArrowheads="1"/>
            </p:cNvSpPr>
            <p:nvPr/>
          </p:nvSpPr>
          <p:spPr bwMode="auto">
            <a:xfrm>
              <a:off x="7977291" y="4391616"/>
              <a:ext cx="81180" cy="81127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8" name="Rectangle 299"/>
            <p:cNvSpPr>
              <a:spLocks noChangeArrowheads="1"/>
            </p:cNvSpPr>
            <p:nvPr/>
          </p:nvSpPr>
          <p:spPr bwMode="auto">
            <a:xfrm flipV="1">
              <a:off x="8220830" y="439161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79" name="Rectangle 302"/>
            <p:cNvSpPr>
              <a:spLocks noChangeArrowheads="1"/>
            </p:cNvSpPr>
            <p:nvPr/>
          </p:nvSpPr>
          <p:spPr bwMode="auto">
            <a:xfrm>
              <a:off x="8220830" y="4269926"/>
              <a:ext cx="81180" cy="8112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80" name="Rectangle 308"/>
            <p:cNvSpPr>
              <a:spLocks noChangeArrowheads="1"/>
            </p:cNvSpPr>
            <p:nvPr/>
          </p:nvSpPr>
          <p:spPr bwMode="auto">
            <a:xfrm>
              <a:off x="8099061" y="426992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81" name="Rectangle 310"/>
            <p:cNvSpPr>
              <a:spLocks noChangeArrowheads="1"/>
            </p:cNvSpPr>
            <p:nvPr/>
          </p:nvSpPr>
          <p:spPr bwMode="auto">
            <a:xfrm>
              <a:off x="8099061" y="4391616"/>
              <a:ext cx="81180" cy="81127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82" name="Rectangle 313"/>
            <p:cNvSpPr>
              <a:spLocks noChangeArrowheads="1"/>
            </p:cNvSpPr>
            <p:nvPr/>
          </p:nvSpPr>
          <p:spPr bwMode="auto">
            <a:xfrm>
              <a:off x="8342600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83" name="Rectangle 321"/>
            <p:cNvSpPr>
              <a:spLocks noChangeArrowheads="1"/>
            </p:cNvSpPr>
            <p:nvPr/>
          </p:nvSpPr>
          <p:spPr bwMode="auto">
            <a:xfrm>
              <a:off x="8342600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84" name="Rectangle 323"/>
            <p:cNvSpPr>
              <a:spLocks noChangeArrowheads="1"/>
            </p:cNvSpPr>
            <p:nvPr/>
          </p:nvSpPr>
          <p:spPr bwMode="auto">
            <a:xfrm>
              <a:off x="8464369" y="4269926"/>
              <a:ext cx="81180" cy="81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25685" name="Rectangle 330"/>
            <p:cNvSpPr>
              <a:spLocks noChangeArrowheads="1"/>
            </p:cNvSpPr>
            <p:nvPr/>
          </p:nvSpPr>
          <p:spPr bwMode="auto">
            <a:xfrm>
              <a:off x="8464369" y="4391616"/>
              <a:ext cx="81180" cy="8112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it-IT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519" name="Rectangle 1518"/>
          <p:cNvSpPr/>
          <p:nvPr/>
        </p:nvSpPr>
        <p:spPr>
          <a:xfrm>
            <a:off x="3200400" y="5626297"/>
            <a:ext cx="3073400" cy="998537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27</a:t>
            </a:fld>
            <a:endParaRPr lang="en-GB"/>
          </a:p>
        </p:txBody>
      </p:sp>
      <p:sp>
        <p:nvSpPr>
          <p:cNvPr id="22528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Semantics</a:t>
            </a:r>
          </a:p>
        </p:txBody>
      </p:sp>
      <p:sp>
        <p:nvSpPr>
          <p:cNvPr id="22528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48201"/>
            <a:ext cx="10515600" cy="4351338"/>
          </a:xfrm>
        </p:spPr>
        <p:txBody>
          <a:bodyPr/>
          <a:lstStyle/>
          <a:p>
            <a:r>
              <a:rPr lang="en-US" dirty="0"/>
              <a:t>Continuous </a:t>
            </a:r>
            <a:r>
              <a:rPr lang="en-US" b="1" dirty="0"/>
              <a:t>queries</a:t>
            </a:r>
            <a:r>
              <a:rPr lang="en-US" dirty="0"/>
              <a:t> </a:t>
            </a:r>
            <a:r>
              <a:rPr lang="en-US" b="1" dirty="0"/>
              <a:t>registered</a:t>
            </a:r>
            <a:r>
              <a:rPr lang="en-US" dirty="0"/>
              <a:t> over streams that</a:t>
            </a:r>
            <a:br>
              <a:rPr lang="en-US" dirty="0"/>
            </a:br>
            <a:r>
              <a:rPr lang="en-US" dirty="0"/>
              <a:t>are observed trough </a:t>
            </a:r>
            <a:r>
              <a:rPr lang="en-US" b="1" dirty="0"/>
              <a:t>windows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3" name="Group 335"/>
          <p:cNvGrpSpPr>
            <a:grpSpLocks/>
          </p:cNvGrpSpPr>
          <p:nvPr/>
        </p:nvGrpSpPr>
        <p:grpSpPr bwMode="auto">
          <a:xfrm>
            <a:off x="3048000" y="3011685"/>
            <a:ext cx="3856038" cy="1176337"/>
            <a:chOff x="576" y="1008"/>
            <a:chExt cx="4560" cy="1392"/>
          </a:xfrm>
        </p:grpSpPr>
        <p:grpSp>
          <p:nvGrpSpPr>
            <p:cNvPr id="225296" name="Group 336"/>
            <p:cNvGrpSpPr>
              <a:grpSpLocks/>
            </p:cNvGrpSpPr>
            <p:nvPr/>
          </p:nvGrpSpPr>
          <p:grpSpPr bwMode="auto">
            <a:xfrm>
              <a:off x="576" y="1008"/>
              <a:ext cx="96" cy="1392"/>
              <a:chOff x="576" y="1008"/>
              <a:chExt cx="96" cy="1392"/>
            </a:xfrm>
          </p:grpSpPr>
          <p:sp>
            <p:nvSpPr>
              <p:cNvPr id="225612" name="Rectangle 337"/>
              <p:cNvSpPr>
                <a:spLocks noChangeArrowheads="1"/>
              </p:cNvSpPr>
              <p:nvPr/>
            </p:nvSpPr>
            <p:spPr bwMode="auto">
              <a:xfrm>
                <a:off x="57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13" name="Rectangle 338"/>
              <p:cNvSpPr>
                <a:spLocks noChangeArrowheads="1"/>
              </p:cNvSpPr>
              <p:nvPr/>
            </p:nvSpPr>
            <p:spPr bwMode="auto">
              <a:xfrm>
                <a:off x="57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14" name="Rectangle 339"/>
              <p:cNvSpPr>
                <a:spLocks noChangeArrowheads="1"/>
              </p:cNvSpPr>
              <p:nvPr/>
            </p:nvSpPr>
            <p:spPr bwMode="auto">
              <a:xfrm>
                <a:off x="57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15" name="Rectangle 340"/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16" name="Rectangle 341"/>
              <p:cNvSpPr>
                <a:spLocks noChangeArrowheads="1"/>
              </p:cNvSpPr>
              <p:nvPr/>
            </p:nvSpPr>
            <p:spPr bwMode="auto">
              <a:xfrm>
                <a:off x="57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17" name="Rectangle 342"/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18" name="Rectangle 343"/>
              <p:cNvSpPr>
                <a:spLocks noChangeArrowheads="1"/>
              </p:cNvSpPr>
              <p:nvPr/>
            </p:nvSpPr>
            <p:spPr bwMode="auto">
              <a:xfrm>
                <a:off x="57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19" name="Rectangle 344"/>
              <p:cNvSpPr>
                <a:spLocks noChangeArrowheads="1"/>
              </p:cNvSpPr>
              <p:nvPr/>
            </p:nvSpPr>
            <p:spPr bwMode="auto">
              <a:xfrm>
                <a:off x="57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20" name="Rectangle 345"/>
              <p:cNvSpPr>
                <a:spLocks noChangeArrowheads="1"/>
              </p:cNvSpPr>
              <p:nvPr/>
            </p:nvSpPr>
            <p:spPr bwMode="auto">
              <a:xfrm>
                <a:off x="57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21" name="Rectangle 346"/>
              <p:cNvSpPr>
                <a:spLocks noChangeArrowheads="1"/>
              </p:cNvSpPr>
              <p:nvPr/>
            </p:nvSpPr>
            <p:spPr bwMode="auto">
              <a:xfrm>
                <a:off x="57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225297" name="Group 347"/>
            <p:cNvGrpSpPr>
              <a:grpSpLocks/>
            </p:cNvGrpSpPr>
            <p:nvPr/>
          </p:nvGrpSpPr>
          <p:grpSpPr bwMode="auto">
            <a:xfrm>
              <a:off x="720" y="1008"/>
              <a:ext cx="96" cy="1392"/>
              <a:chOff x="720" y="1008"/>
              <a:chExt cx="96" cy="1392"/>
            </a:xfrm>
          </p:grpSpPr>
          <p:sp>
            <p:nvSpPr>
              <p:cNvPr id="225602" name="Rectangle 348"/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03" name="Rectangle 349"/>
              <p:cNvSpPr>
                <a:spLocks noChangeArrowheads="1"/>
              </p:cNvSpPr>
              <p:nvPr/>
            </p:nvSpPr>
            <p:spPr bwMode="auto">
              <a:xfrm>
                <a:off x="72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04" name="Rectangle 350"/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05" name="Rectangle 351"/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06" name="Rectangle 352"/>
              <p:cNvSpPr>
                <a:spLocks noChangeArrowheads="1"/>
              </p:cNvSpPr>
              <p:nvPr/>
            </p:nvSpPr>
            <p:spPr bwMode="auto">
              <a:xfrm>
                <a:off x="72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07" name="Rectangle 353"/>
              <p:cNvSpPr>
                <a:spLocks noChangeArrowheads="1"/>
              </p:cNvSpPr>
              <p:nvPr/>
            </p:nvSpPr>
            <p:spPr bwMode="auto">
              <a:xfrm>
                <a:off x="72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08" name="Rectangle 354"/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09" name="Rectangle 355"/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10" name="Rectangle 356"/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11" name="Rectangle 357"/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225298" name="Group 358"/>
            <p:cNvGrpSpPr>
              <a:grpSpLocks/>
            </p:cNvGrpSpPr>
            <p:nvPr/>
          </p:nvGrpSpPr>
          <p:grpSpPr bwMode="auto">
            <a:xfrm>
              <a:off x="864" y="1008"/>
              <a:ext cx="96" cy="1392"/>
              <a:chOff x="864" y="1008"/>
              <a:chExt cx="96" cy="1392"/>
            </a:xfrm>
          </p:grpSpPr>
          <p:sp>
            <p:nvSpPr>
              <p:cNvPr id="225592" name="Rectangle 359"/>
              <p:cNvSpPr>
                <a:spLocks noChangeArrowheads="1"/>
              </p:cNvSpPr>
              <p:nvPr/>
            </p:nvSpPr>
            <p:spPr bwMode="auto">
              <a:xfrm>
                <a:off x="864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93" name="Rectangle 360"/>
              <p:cNvSpPr>
                <a:spLocks noChangeArrowheads="1"/>
              </p:cNvSpPr>
              <p:nvPr/>
            </p:nvSpPr>
            <p:spPr bwMode="auto">
              <a:xfrm>
                <a:off x="864" y="216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94" name="Rectangle 361"/>
              <p:cNvSpPr>
                <a:spLocks noChangeArrowheads="1"/>
              </p:cNvSpPr>
              <p:nvPr/>
            </p:nvSpPr>
            <p:spPr bwMode="auto">
              <a:xfrm>
                <a:off x="864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95" name="Rectangle 362"/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96" name="Rectangle 363"/>
              <p:cNvSpPr>
                <a:spLocks noChangeArrowheads="1"/>
              </p:cNvSpPr>
              <p:nvPr/>
            </p:nvSpPr>
            <p:spPr bwMode="auto">
              <a:xfrm>
                <a:off x="86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97" name="Rectangle 364"/>
              <p:cNvSpPr>
                <a:spLocks noChangeArrowheads="1"/>
              </p:cNvSpPr>
              <p:nvPr/>
            </p:nvSpPr>
            <p:spPr bwMode="auto">
              <a:xfrm>
                <a:off x="86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98" name="Rectangle 365"/>
              <p:cNvSpPr>
                <a:spLocks noChangeArrowheads="1"/>
              </p:cNvSpPr>
              <p:nvPr/>
            </p:nvSpPr>
            <p:spPr bwMode="auto">
              <a:xfrm>
                <a:off x="864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99" name="Rectangle 366"/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00" name="Rectangle 367"/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601" name="Rectangle 368"/>
              <p:cNvSpPr>
                <a:spLocks noChangeArrowheads="1"/>
              </p:cNvSpPr>
              <p:nvPr/>
            </p:nvSpPr>
            <p:spPr bwMode="auto">
              <a:xfrm>
                <a:off x="86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225299" name="Group 369"/>
            <p:cNvGrpSpPr>
              <a:grpSpLocks/>
            </p:cNvGrpSpPr>
            <p:nvPr/>
          </p:nvGrpSpPr>
          <p:grpSpPr bwMode="auto">
            <a:xfrm>
              <a:off x="1008" y="1008"/>
              <a:ext cx="96" cy="1392"/>
              <a:chOff x="1008" y="1008"/>
              <a:chExt cx="96" cy="1392"/>
            </a:xfrm>
          </p:grpSpPr>
          <p:sp>
            <p:nvSpPr>
              <p:cNvPr id="225582" name="Rectangle 370"/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83" name="Rectangle 371"/>
              <p:cNvSpPr>
                <a:spLocks noChangeArrowheads="1"/>
              </p:cNvSpPr>
              <p:nvPr/>
            </p:nvSpPr>
            <p:spPr bwMode="auto">
              <a:xfrm>
                <a:off x="1008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84" name="Rectangle 372"/>
              <p:cNvSpPr>
                <a:spLocks noChangeArrowheads="1"/>
              </p:cNvSpPr>
              <p:nvPr/>
            </p:nvSpPr>
            <p:spPr bwMode="auto">
              <a:xfrm>
                <a:off x="1008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85" name="Rectangle 373"/>
              <p:cNvSpPr>
                <a:spLocks noChangeArrowheads="1"/>
              </p:cNvSpPr>
              <p:nvPr/>
            </p:nvSpPr>
            <p:spPr bwMode="auto">
              <a:xfrm>
                <a:off x="1008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86" name="Rectangle 374"/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87" name="Rectangle 375"/>
              <p:cNvSpPr>
                <a:spLocks noChangeArrowheads="1"/>
              </p:cNvSpPr>
              <p:nvPr/>
            </p:nvSpPr>
            <p:spPr bwMode="auto">
              <a:xfrm>
                <a:off x="1008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88" name="Rectangle 376"/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89" name="Rectangle 377"/>
              <p:cNvSpPr>
                <a:spLocks noChangeArrowheads="1"/>
              </p:cNvSpPr>
              <p:nvPr/>
            </p:nvSpPr>
            <p:spPr bwMode="auto">
              <a:xfrm>
                <a:off x="100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90" name="Rectangle 378"/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91" name="Rectangle 379"/>
              <p:cNvSpPr>
                <a:spLocks noChangeArrowheads="1"/>
              </p:cNvSpPr>
              <p:nvPr/>
            </p:nvSpPr>
            <p:spPr bwMode="auto">
              <a:xfrm>
                <a:off x="1008" y="2304"/>
                <a:ext cx="96" cy="96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225300" name="Group 380"/>
            <p:cNvGrpSpPr>
              <a:grpSpLocks/>
            </p:cNvGrpSpPr>
            <p:nvPr/>
          </p:nvGrpSpPr>
          <p:grpSpPr bwMode="auto">
            <a:xfrm>
              <a:off x="1152" y="1008"/>
              <a:ext cx="96" cy="1392"/>
              <a:chOff x="1152" y="1008"/>
              <a:chExt cx="96" cy="1392"/>
            </a:xfrm>
          </p:grpSpPr>
          <p:sp>
            <p:nvSpPr>
              <p:cNvPr id="225572" name="Rectangle 381"/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73" name="Rectangle 382"/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74" name="Rectangle 383"/>
              <p:cNvSpPr>
                <a:spLocks noChangeArrowheads="1"/>
              </p:cNvSpPr>
              <p:nvPr/>
            </p:nvSpPr>
            <p:spPr bwMode="auto">
              <a:xfrm>
                <a:off x="1152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75" name="Rectangle 384"/>
              <p:cNvSpPr>
                <a:spLocks noChangeArrowheads="1"/>
              </p:cNvSpPr>
              <p:nvPr/>
            </p:nvSpPr>
            <p:spPr bwMode="auto">
              <a:xfrm>
                <a:off x="1152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76" name="Rectangle 385"/>
              <p:cNvSpPr>
                <a:spLocks noChangeArrowheads="1"/>
              </p:cNvSpPr>
              <p:nvPr/>
            </p:nvSpPr>
            <p:spPr bwMode="auto">
              <a:xfrm>
                <a:off x="1152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77" name="Rectangle 386"/>
              <p:cNvSpPr>
                <a:spLocks noChangeArrowheads="1"/>
              </p:cNvSpPr>
              <p:nvPr/>
            </p:nvSpPr>
            <p:spPr bwMode="auto">
              <a:xfrm>
                <a:off x="1152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78" name="Rectangle 387"/>
              <p:cNvSpPr>
                <a:spLocks noChangeArrowheads="1"/>
              </p:cNvSpPr>
              <p:nvPr/>
            </p:nvSpPr>
            <p:spPr bwMode="auto">
              <a:xfrm>
                <a:off x="1152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79" name="Rectangle 388"/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80" name="Rectangle 389"/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81" name="Rectangle 390"/>
              <p:cNvSpPr>
                <a:spLocks noChangeArrowheads="1"/>
              </p:cNvSpPr>
              <p:nvPr/>
            </p:nvSpPr>
            <p:spPr bwMode="auto">
              <a:xfrm>
                <a:off x="1152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225301" name="Group 391"/>
            <p:cNvGrpSpPr>
              <a:grpSpLocks/>
            </p:cNvGrpSpPr>
            <p:nvPr/>
          </p:nvGrpSpPr>
          <p:grpSpPr bwMode="auto">
            <a:xfrm>
              <a:off x="1296" y="1008"/>
              <a:ext cx="3840" cy="1392"/>
              <a:chOff x="1296" y="1008"/>
              <a:chExt cx="3840" cy="1392"/>
            </a:xfrm>
          </p:grpSpPr>
          <p:sp>
            <p:nvSpPr>
              <p:cNvPr id="225302" name="Rectangle 392"/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03" name="Rectangle 393"/>
              <p:cNvSpPr>
                <a:spLocks noChangeArrowheads="1"/>
              </p:cNvSpPr>
              <p:nvPr/>
            </p:nvSpPr>
            <p:spPr bwMode="auto">
              <a:xfrm>
                <a:off x="129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04" name="Rectangle 394"/>
              <p:cNvSpPr>
                <a:spLocks noChangeArrowheads="1"/>
              </p:cNvSpPr>
              <p:nvPr/>
            </p:nvSpPr>
            <p:spPr bwMode="auto">
              <a:xfrm>
                <a:off x="158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05" name="Rectangle 395"/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06" name="Rectangle 396"/>
              <p:cNvSpPr>
                <a:spLocks noChangeArrowheads="1"/>
              </p:cNvSpPr>
              <p:nvPr/>
            </p:nvSpPr>
            <p:spPr bwMode="auto">
              <a:xfrm>
                <a:off x="187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07" name="Rectangle 397"/>
              <p:cNvSpPr>
                <a:spLocks noChangeArrowheads="1"/>
              </p:cNvSpPr>
              <p:nvPr/>
            </p:nvSpPr>
            <p:spPr bwMode="auto">
              <a:xfrm>
                <a:off x="187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08" name="Rectangle 398"/>
              <p:cNvSpPr>
                <a:spLocks noChangeArrowheads="1"/>
              </p:cNvSpPr>
              <p:nvPr/>
            </p:nvSpPr>
            <p:spPr bwMode="auto">
              <a:xfrm>
                <a:off x="172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09" name="Rectangle 399"/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0" name="Rectangle 400"/>
              <p:cNvSpPr>
                <a:spLocks noChangeArrowheads="1"/>
              </p:cNvSpPr>
              <p:nvPr/>
            </p:nvSpPr>
            <p:spPr bwMode="auto">
              <a:xfrm>
                <a:off x="14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1" name="Rectangle 401"/>
              <p:cNvSpPr>
                <a:spLocks noChangeArrowheads="1"/>
              </p:cNvSpPr>
              <p:nvPr/>
            </p:nvSpPr>
            <p:spPr bwMode="auto">
              <a:xfrm>
                <a:off x="187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2" name="Rectangle 402"/>
              <p:cNvSpPr>
                <a:spLocks noChangeArrowheads="1"/>
              </p:cNvSpPr>
              <p:nvPr/>
            </p:nvSpPr>
            <p:spPr bwMode="auto">
              <a:xfrm>
                <a:off x="129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3" name="Rectangle 403"/>
              <p:cNvSpPr>
                <a:spLocks noChangeArrowheads="1"/>
              </p:cNvSpPr>
              <p:nvPr/>
            </p:nvSpPr>
            <p:spPr bwMode="auto">
              <a:xfrm>
                <a:off x="144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4" name="Rectangle 404"/>
              <p:cNvSpPr>
                <a:spLocks noChangeArrowheads="1"/>
              </p:cNvSpPr>
              <p:nvPr/>
            </p:nvSpPr>
            <p:spPr bwMode="auto">
              <a:xfrm>
                <a:off x="129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5" name="Rectangle 405"/>
              <p:cNvSpPr>
                <a:spLocks noChangeArrowheads="1"/>
              </p:cNvSpPr>
              <p:nvPr/>
            </p:nvSpPr>
            <p:spPr bwMode="auto">
              <a:xfrm>
                <a:off x="129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6" name="Rectangle 406"/>
              <p:cNvSpPr>
                <a:spLocks noChangeArrowheads="1"/>
              </p:cNvSpPr>
              <p:nvPr/>
            </p:nvSpPr>
            <p:spPr bwMode="auto">
              <a:xfrm>
                <a:off x="172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7" name="Rectangle 407"/>
              <p:cNvSpPr>
                <a:spLocks noChangeArrowheads="1"/>
              </p:cNvSpPr>
              <p:nvPr/>
            </p:nvSpPr>
            <p:spPr bwMode="auto">
              <a:xfrm>
                <a:off x="172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8" name="Rectangle 408"/>
              <p:cNvSpPr>
                <a:spLocks noChangeArrowheads="1"/>
              </p:cNvSpPr>
              <p:nvPr/>
            </p:nvSpPr>
            <p:spPr bwMode="auto">
              <a:xfrm>
                <a:off x="158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19" name="Rectangle 409"/>
              <p:cNvSpPr>
                <a:spLocks noChangeArrowheads="1"/>
              </p:cNvSpPr>
              <p:nvPr/>
            </p:nvSpPr>
            <p:spPr bwMode="auto">
              <a:xfrm>
                <a:off x="158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0" name="Rectangle 410"/>
              <p:cNvSpPr>
                <a:spLocks noChangeArrowheads="1"/>
              </p:cNvSpPr>
              <p:nvPr/>
            </p:nvSpPr>
            <p:spPr bwMode="auto">
              <a:xfrm>
                <a:off x="158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1" name="Rectangle 411"/>
              <p:cNvSpPr>
                <a:spLocks noChangeArrowheads="1"/>
              </p:cNvSpPr>
              <p:nvPr/>
            </p:nvSpPr>
            <p:spPr bwMode="auto">
              <a:xfrm>
                <a:off x="158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2" name="Rectangle 412"/>
              <p:cNvSpPr>
                <a:spLocks noChangeArrowheads="1"/>
              </p:cNvSpPr>
              <p:nvPr/>
            </p:nvSpPr>
            <p:spPr bwMode="auto">
              <a:xfrm>
                <a:off x="187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3" name="Rectangle 413"/>
              <p:cNvSpPr>
                <a:spLocks noChangeArrowheads="1"/>
              </p:cNvSpPr>
              <p:nvPr/>
            </p:nvSpPr>
            <p:spPr bwMode="auto">
              <a:xfrm>
                <a:off x="187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4" name="Rectangle 414"/>
              <p:cNvSpPr>
                <a:spLocks noChangeArrowheads="1"/>
              </p:cNvSpPr>
              <p:nvPr/>
            </p:nvSpPr>
            <p:spPr bwMode="auto">
              <a:xfrm>
                <a:off x="12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5" name="Rectangle 415"/>
              <p:cNvSpPr>
                <a:spLocks noChangeArrowheads="1"/>
              </p:cNvSpPr>
              <p:nvPr/>
            </p:nvSpPr>
            <p:spPr bwMode="auto">
              <a:xfrm>
                <a:off x="129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6" name="Rectangle 416"/>
              <p:cNvSpPr>
                <a:spLocks noChangeArrowheads="1"/>
              </p:cNvSpPr>
              <p:nvPr/>
            </p:nvSpPr>
            <p:spPr bwMode="auto">
              <a:xfrm>
                <a:off x="129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7" name="Rectangle 417"/>
              <p:cNvSpPr>
                <a:spLocks noChangeArrowheads="1"/>
              </p:cNvSpPr>
              <p:nvPr/>
            </p:nvSpPr>
            <p:spPr bwMode="auto">
              <a:xfrm>
                <a:off x="129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8" name="Rectangle 418"/>
              <p:cNvSpPr>
                <a:spLocks noChangeArrowheads="1"/>
              </p:cNvSpPr>
              <p:nvPr/>
            </p:nvSpPr>
            <p:spPr bwMode="auto">
              <a:xfrm>
                <a:off x="129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29" name="Rectangle 419"/>
              <p:cNvSpPr>
                <a:spLocks noChangeArrowheads="1"/>
              </p:cNvSpPr>
              <p:nvPr/>
            </p:nvSpPr>
            <p:spPr bwMode="auto">
              <a:xfrm>
                <a:off x="144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0" name="Rectangle 420"/>
              <p:cNvSpPr>
                <a:spLocks noChangeArrowheads="1"/>
              </p:cNvSpPr>
              <p:nvPr/>
            </p:nvSpPr>
            <p:spPr bwMode="auto">
              <a:xfrm>
                <a:off x="144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1" name="Rectangle 421"/>
              <p:cNvSpPr>
                <a:spLocks noChangeArrowheads="1"/>
              </p:cNvSpPr>
              <p:nvPr/>
            </p:nvSpPr>
            <p:spPr bwMode="auto">
              <a:xfrm>
                <a:off x="172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2" name="Rectangle 422"/>
              <p:cNvSpPr>
                <a:spLocks noChangeArrowheads="1"/>
              </p:cNvSpPr>
              <p:nvPr/>
            </p:nvSpPr>
            <p:spPr bwMode="auto">
              <a:xfrm>
                <a:off x="172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3" name="Rectangle 423"/>
              <p:cNvSpPr>
                <a:spLocks noChangeArrowheads="1"/>
              </p:cNvSpPr>
              <p:nvPr/>
            </p:nvSpPr>
            <p:spPr bwMode="auto">
              <a:xfrm>
                <a:off x="172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4" name="Rectangle 424"/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5" name="Rectangle 425"/>
              <p:cNvSpPr>
                <a:spLocks noChangeArrowheads="1"/>
              </p:cNvSpPr>
              <p:nvPr/>
            </p:nvSpPr>
            <p:spPr bwMode="auto">
              <a:xfrm>
                <a:off x="144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6" name="Rectangle 426"/>
              <p:cNvSpPr>
                <a:spLocks noChangeArrowheads="1"/>
              </p:cNvSpPr>
              <p:nvPr/>
            </p:nvSpPr>
            <p:spPr bwMode="auto">
              <a:xfrm>
                <a:off x="172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7" name="Rectangle 427"/>
              <p:cNvSpPr>
                <a:spLocks noChangeArrowheads="1"/>
              </p:cNvSpPr>
              <p:nvPr/>
            </p:nvSpPr>
            <p:spPr bwMode="auto">
              <a:xfrm>
                <a:off x="172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8" name="Rectangle 428"/>
              <p:cNvSpPr>
                <a:spLocks noChangeArrowheads="1"/>
              </p:cNvSpPr>
              <p:nvPr/>
            </p:nvSpPr>
            <p:spPr bwMode="auto">
              <a:xfrm>
                <a:off x="158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39" name="Rectangle 429"/>
              <p:cNvSpPr>
                <a:spLocks noChangeArrowheads="1"/>
              </p:cNvSpPr>
              <p:nvPr/>
            </p:nvSpPr>
            <p:spPr bwMode="auto">
              <a:xfrm>
                <a:off x="158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0" name="Rectangle 430"/>
              <p:cNvSpPr>
                <a:spLocks noChangeArrowheads="1"/>
              </p:cNvSpPr>
              <p:nvPr/>
            </p:nvSpPr>
            <p:spPr bwMode="auto">
              <a:xfrm>
                <a:off x="158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1" name="Rectangle 431"/>
              <p:cNvSpPr>
                <a:spLocks noChangeArrowheads="1"/>
              </p:cNvSpPr>
              <p:nvPr/>
            </p:nvSpPr>
            <p:spPr bwMode="auto">
              <a:xfrm>
                <a:off x="158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2" name="Rectangle 432"/>
              <p:cNvSpPr>
                <a:spLocks noChangeArrowheads="1"/>
              </p:cNvSpPr>
              <p:nvPr/>
            </p:nvSpPr>
            <p:spPr bwMode="auto">
              <a:xfrm>
                <a:off x="129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3" name="Rectangle 433"/>
              <p:cNvSpPr>
                <a:spLocks noChangeArrowheads="1"/>
              </p:cNvSpPr>
              <p:nvPr/>
            </p:nvSpPr>
            <p:spPr bwMode="auto">
              <a:xfrm flipV="1">
                <a:off x="144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4" name="Rectangle 434"/>
              <p:cNvSpPr>
                <a:spLocks noChangeArrowheads="1"/>
              </p:cNvSpPr>
              <p:nvPr/>
            </p:nvSpPr>
            <p:spPr bwMode="auto">
              <a:xfrm flipV="1">
                <a:off x="144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5" name="Rectangle 435"/>
              <p:cNvSpPr>
                <a:spLocks noChangeArrowheads="1"/>
              </p:cNvSpPr>
              <p:nvPr/>
            </p:nvSpPr>
            <p:spPr bwMode="auto">
              <a:xfrm>
                <a:off x="144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6" name="Rectangle 436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7" name="Rectangle 437"/>
              <p:cNvSpPr>
                <a:spLocks noChangeArrowheads="1"/>
              </p:cNvSpPr>
              <p:nvPr/>
            </p:nvSpPr>
            <p:spPr bwMode="auto">
              <a:xfrm>
                <a:off x="187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8" name="Rectangle 438"/>
              <p:cNvSpPr>
                <a:spLocks noChangeArrowheads="1"/>
              </p:cNvSpPr>
              <p:nvPr/>
            </p:nvSpPr>
            <p:spPr bwMode="auto">
              <a:xfrm>
                <a:off x="187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49" name="Rectangle 439"/>
              <p:cNvSpPr>
                <a:spLocks noChangeArrowheads="1"/>
              </p:cNvSpPr>
              <p:nvPr/>
            </p:nvSpPr>
            <p:spPr bwMode="auto">
              <a:xfrm flipV="1">
                <a:off x="144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0" name="Rectangle 440"/>
              <p:cNvSpPr>
                <a:spLocks noChangeArrowheads="1"/>
              </p:cNvSpPr>
              <p:nvPr/>
            </p:nvSpPr>
            <p:spPr bwMode="auto">
              <a:xfrm>
                <a:off x="187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1" name="Rectangle 441"/>
              <p:cNvSpPr>
                <a:spLocks noChangeArrowheads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2" name="Rectangle 442"/>
              <p:cNvSpPr>
                <a:spLocks noChangeArrowheads="1"/>
              </p:cNvSpPr>
              <p:nvPr/>
            </p:nvSpPr>
            <p:spPr bwMode="auto">
              <a:xfrm>
                <a:off x="2736" y="172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3" name="Rectangle 443"/>
              <p:cNvSpPr>
                <a:spLocks noChangeArrowheads="1"/>
              </p:cNvSpPr>
              <p:nvPr/>
            </p:nvSpPr>
            <p:spPr bwMode="auto">
              <a:xfrm>
                <a:off x="2736" y="201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4" name="Rectangle 444"/>
              <p:cNvSpPr>
                <a:spLocks noChangeArrowheads="1"/>
              </p:cNvSpPr>
              <p:nvPr/>
            </p:nvSpPr>
            <p:spPr bwMode="auto">
              <a:xfrm>
                <a:off x="273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5" name="Rectangle 445"/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6" name="Rectangle 446"/>
              <p:cNvSpPr>
                <a:spLocks noChangeArrowheads="1"/>
              </p:cNvSpPr>
              <p:nvPr/>
            </p:nvSpPr>
            <p:spPr bwMode="auto">
              <a:xfrm>
                <a:off x="201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7" name="Rectangle 447"/>
              <p:cNvSpPr>
                <a:spLocks noChangeArrowheads="1"/>
              </p:cNvSpPr>
              <p:nvPr/>
            </p:nvSpPr>
            <p:spPr bwMode="auto">
              <a:xfrm>
                <a:off x="201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8" name="Rectangle 448"/>
              <p:cNvSpPr>
                <a:spLocks noChangeArrowheads="1"/>
              </p:cNvSpPr>
              <p:nvPr/>
            </p:nvSpPr>
            <p:spPr bwMode="auto">
              <a:xfrm>
                <a:off x="201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59" name="Rectangle 449"/>
              <p:cNvSpPr>
                <a:spLocks noChangeArrowheads="1"/>
              </p:cNvSpPr>
              <p:nvPr/>
            </p:nvSpPr>
            <p:spPr bwMode="auto">
              <a:xfrm>
                <a:off x="201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0" name="Rectangle 450"/>
              <p:cNvSpPr>
                <a:spLocks noChangeArrowheads="1"/>
              </p:cNvSpPr>
              <p:nvPr/>
            </p:nvSpPr>
            <p:spPr bwMode="auto">
              <a:xfrm>
                <a:off x="201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1" name="Rectangle 451"/>
              <p:cNvSpPr>
                <a:spLocks noChangeArrowheads="1"/>
              </p:cNvSpPr>
              <p:nvPr/>
            </p:nvSpPr>
            <p:spPr bwMode="auto">
              <a:xfrm>
                <a:off x="201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2" name="Rectangle 452"/>
              <p:cNvSpPr>
                <a:spLocks noChangeArrowheads="1"/>
              </p:cNvSpPr>
              <p:nvPr/>
            </p:nvSpPr>
            <p:spPr bwMode="auto">
              <a:xfrm>
                <a:off x="201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3" name="Rectangle 453"/>
              <p:cNvSpPr>
                <a:spLocks noChangeArrowheads="1"/>
              </p:cNvSpPr>
              <p:nvPr/>
            </p:nvSpPr>
            <p:spPr bwMode="auto">
              <a:xfrm>
                <a:off x="201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4" name="Rectangle 454"/>
              <p:cNvSpPr>
                <a:spLocks noChangeArrowheads="1"/>
              </p:cNvSpPr>
              <p:nvPr/>
            </p:nvSpPr>
            <p:spPr bwMode="auto">
              <a:xfrm>
                <a:off x="216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5" name="Rectangle 455"/>
              <p:cNvSpPr>
                <a:spLocks noChangeArrowheads="1"/>
              </p:cNvSpPr>
              <p:nvPr/>
            </p:nvSpPr>
            <p:spPr bwMode="auto">
              <a:xfrm>
                <a:off x="216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6" name="Rectangle 456"/>
              <p:cNvSpPr>
                <a:spLocks noChangeArrowheads="1"/>
              </p:cNvSpPr>
              <p:nvPr/>
            </p:nvSpPr>
            <p:spPr bwMode="auto">
              <a:xfrm>
                <a:off x="216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7" name="Rectangle 457"/>
              <p:cNvSpPr>
                <a:spLocks noChangeArrowheads="1"/>
              </p:cNvSpPr>
              <p:nvPr/>
            </p:nvSpPr>
            <p:spPr bwMode="auto">
              <a:xfrm>
                <a:off x="216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8" name="Rectangle 458"/>
              <p:cNvSpPr>
                <a:spLocks noChangeArrowheads="1"/>
              </p:cNvSpPr>
              <p:nvPr/>
            </p:nvSpPr>
            <p:spPr bwMode="auto">
              <a:xfrm>
                <a:off x="201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69" name="Rectangle 459"/>
              <p:cNvSpPr>
                <a:spLocks noChangeArrowheads="1"/>
              </p:cNvSpPr>
              <p:nvPr/>
            </p:nvSpPr>
            <p:spPr bwMode="auto">
              <a:xfrm>
                <a:off x="201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0" name="Rectangle 460"/>
              <p:cNvSpPr>
                <a:spLocks noChangeArrowheads="1"/>
              </p:cNvSpPr>
              <p:nvPr/>
            </p:nvSpPr>
            <p:spPr bwMode="auto">
              <a:xfrm>
                <a:off x="2448" y="1008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1" name="Rectangle 461"/>
              <p:cNvSpPr>
                <a:spLocks noChangeArrowheads="1"/>
              </p:cNvSpPr>
              <p:nvPr/>
            </p:nvSpPr>
            <p:spPr bwMode="auto">
              <a:xfrm>
                <a:off x="2448" y="1152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2" name="Rectangle 462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3" name="Rectangle 463"/>
              <p:cNvSpPr>
                <a:spLocks noChangeArrowheads="1"/>
              </p:cNvSpPr>
              <p:nvPr/>
            </p:nvSpPr>
            <p:spPr bwMode="auto">
              <a:xfrm>
                <a:off x="230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4" name="Rectangle 464"/>
              <p:cNvSpPr>
                <a:spLocks noChangeArrowheads="1"/>
              </p:cNvSpPr>
              <p:nvPr/>
            </p:nvSpPr>
            <p:spPr bwMode="auto">
              <a:xfrm>
                <a:off x="230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5" name="Rectangle 465"/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6" name="Rectangle 466"/>
              <p:cNvSpPr>
                <a:spLocks noChangeArrowheads="1"/>
              </p:cNvSpPr>
              <p:nvPr/>
            </p:nvSpPr>
            <p:spPr bwMode="auto">
              <a:xfrm>
                <a:off x="2736" y="129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7" name="Rectangle 467"/>
              <p:cNvSpPr>
                <a:spLocks noChangeArrowheads="1"/>
              </p:cNvSpPr>
              <p:nvPr/>
            </p:nvSpPr>
            <p:spPr bwMode="auto">
              <a:xfrm>
                <a:off x="2736" y="144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8" name="Rectangle 468"/>
              <p:cNvSpPr>
                <a:spLocks noChangeArrowheads="1"/>
              </p:cNvSpPr>
              <p:nvPr/>
            </p:nvSpPr>
            <p:spPr bwMode="auto">
              <a:xfrm>
                <a:off x="2736" y="158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79" name="Rectangle 469"/>
              <p:cNvSpPr>
                <a:spLocks noChangeArrowheads="1"/>
              </p:cNvSpPr>
              <p:nvPr/>
            </p:nvSpPr>
            <p:spPr bwMode="auto">
              <a:xfrm>
                <a:off x="2592" y="2160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0" name="Rectangle 470"/>
              <p:cNvSpPr>
                <a:spLocks noChangeArrowheads="1"/>
              </p:cNvSpPr>
              <p:nvPr/>
            </p:nvSpPr>
            <p:spPr bwMode="auto">
              <a:xfrm>
                <a:off x="2592" y="2304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1" name="Rectangle 471"/>
              <p:cNvSpPr>
                <a:spLocks noChangeArrowheads="1"/>
              </p:cNvSpPr>
              <p:nvPr/>
            </p:nvSpPr>
            <p:spPr bwMode="auto">
              <a:xfrm>
                <a:off x="2592" y="2016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2" name="Rectangle 472"/>
              <p:cNvSpPr>
                <a:spLocks noChangeArrowheads="1"/>
              </p:cNvSpPr>
              <p:nvPr/>
            </p:nvSpPr>
            <p:spPr bwMode="auto">
              <a:xfrm>
                <a:off x="2736" y="1008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3" name="Rectangle 473"/>
              <p:cNvSpPr>
                <a:spLocks noChangeArrowheads="1"/>
              </p:cNvSpPr>
              <p:nvPr/>
            </p:nvSpPr>
            <p:spPr bwMode="auto">
              <a:xfrm>
                <a:off x="2736" y="1152"/>
                <a:ext cx="96" cy="9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4" name="Rectangle 474"/>
              <p:cNvSpPr>
                <a:spLocks noChangeArrowheads="1"/>
              </p:cNvSpPr>
              <p:nvPr/>
            </p:nvSpPr>
            <p:spPr bwMode="auto">
              <a:xfrm flipV="1">
                <a:off x="2880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5" name="Rectangle 475"/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6" name="Rectangle 476"/>
              <p:cNvSpPr>
                <a:spLocks noChangeArrowheads="1"/>
              </p:cNvSpPr>
              <p:nvPr/>
            </p:nvSpPr>
            <p:spPr bwMode="auto">
              <a:xfrm flipV="1">
                <a:off x="3024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7" name="Rectangle 477"/>
              <p:cNvSpPr>
                <a:spLocks noChangeArrowheads="1"/>
              </p:cNvSpPr>
              <p:nvPr/>
            </p:nvSpPr>
            <p:spPr bwMode="auto">
              <a:xfrm>
                <a:off x="3024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8" name="Rectangle 478"/>
              <p:cNvSpPr>
                <a:spLocks noChangeArrowheads="1"/>
              </p:cNvSpPr>
              <p:nvPr/>
            </p:nvSpPr>
            <p:spPr bwMode="auto">
              <a:xfrm flipV="1">
                <a:off x="2880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89" name="Rectangle 479"/>
              <p:cNvSpPr>
                <a:spLocks noChangeArrowheads="1"/>
              </p:cNvSpPr>
              <p:nvPr/>
            </p:nvSpPr>
            <p:spPr bwMode="auto">
              <a:xfrm>
                <a:off x="2880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0" name="Rectangle 480"/>
              <p:cNvSpPr>
                <a:spLocks noChangeArrowheads="1"/>
              </p:cNvSpPr>
              <p:nvPr/>
            </p:nvSpPr>
            <p:spPr bwMode="auto">
              <a:xfrm flipV="1">
                <a:off x="3024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1" name="Rectangle 481"/>
              <p:cNvSpPr>
                <a:spLocks noChangeArrowheads="1"/>
              </p:cNvSpPr>
              <p:nvPr/>
            </p:nvSpPr>
            <p:spPr bwMode="auto">
              <a:xfrm>
                <a:off x="3024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2" name="Rectangle 482"/>
              <p:cNvSpPr>
                <a:spLocks noChangeArrowheads="1"/>
              </p:cNvSpPr>
              <p:nvPr/>
            </p:nvSpPr>
            <p:spPr bwMode="auto">
              <a:xfrm flipV="1">
                <a:off x="2880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3" name="Rectangle 483"/>
              <p:cNvSpPr>
                <a:spLocks noChangeArrowheads="1"/>
              </p:cNvSpPr>
              <p:nvPr/>
            </p:nvSpPr>
            <p:spPr bwMode="auto">
              <a:xfrm>
                <a:off x="3024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4" name="Rectangle 484"/>
              <p:cNvSpPr>
                <a:spLocks noChangeArrowheads="1"/>
              </p:cNvSpPr>
              <p:nvPr/>
            </p:nvSpPr>
            <p:spPr bwMode="auto">
              <a:xfrm flipV="1">
                <a:off x="3024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5" name="Rectangle 485"/>
              <p:cNvSpPr>
                <a:spLocks noChangeArrowheads="1"/>
              </p:cNvSpPr>
              <p:nvPr/>
            </p:nvSpPr>
            <p:spPr bwMode="auto">
              <a:xfrm flipV="1">
                <a:off x="3024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6" name="Rectangle 486"/>
              <p:cNvSpPr>
                <a:spLocks noChangeArrowheads="1"/>
              </p:cNvSpPr>
              <p:nvPr/>
            </p:nvSpPr>
            <p:spPr bwMode="auto">
              <a:xfrm>
                <a:off x="3024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7" name="Rectangle 487"/>
              <p:cNvSpPr>
                <a:spLocks noChangeArrowheads="1"/>
              </p:cNvSpPr>
              <p:nvPr/>
            </p:nvSpPr>
            <p:spPr bwMode="auto">
              <a:xfrm flipV="1">
                <a:off x="3024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8" name="Rectangle 488"/>
              <p:cNvSpPr>
                <a:spLocks noChangeArrowheads="1"/>
              </p:cNvSpPr>
              <p:nvPr/>
            </p:nvSpPr>
            <p:spPr bwMode="auto">
              <a:xfrm>
                <a:off x="3024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399" name="Rectangle 489"/>
              <p:cNvSpPr>
                <a:spLocks noChangeArrowheads="1"/>
              </p:cNvSpPr>
              <p:nvPr/>
            </p:nvSpPr>
            <p:spPr bwMode="auto">
              <a:xfrm flipV="1">
                <a:off x="331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0" name="Rectangle 490"/>
              <p:cNvSpPr>
                <a:spLocks noChangeArrowheads="1"/>
              </p:cNvSpPr>
              <p:nvPr/>
            </p:nvSpPr>
            <p:spPr bwMode="auto">
              <a:xfrm>
                <a:off x="331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1" name="Rectangle 491"/>
              <p:cNvSpPr>
                <a:spLocks noChangeArrowheads="1"/>
              </p:cNvSpPr>
              <p:nvPr/>
            </p:nvSpPr>
            <p:spPr bwMode="auto">
              <a:xfrm>
                <a:off x="331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2" name="Rectangle 492"/>
              <p:cNvSpPr>
                <a:spLocks noChangeArrowheads="1"/>
              </p:cNvSpPr>
              <p:nvPr/>
            </p:nvSpPr>
            <p:spPr bwMode="auto">
              <a:xfrm flipV="1">
                <a:off x="331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3" name="Rectangle 493"/>
              <p:cNvSpPr>
                <a:spLocks noChangeArrowheads="1"/>
              </p:cNvSpPr>
              <p:nvPr/>
            </p:nvSpPr>
            <p:spPr bwMode="auto">
              <a:xfrm>
                <a:off x="331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4" name="Rectangle 494"/>
              <p:cNvSpPr>
                <a:spLocks noChangeArrowheads="1"/>
              </p:cNvSpPr>
              <p:nvPr/>
            </p:nvSpPr>
            <p:spPr bwMode="auto">
              <a:xfrm flipV="1">
                <a:off x="3312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5" name="Rectangle 495"/>
              <p:cNvSpPr>
                <a:spLocks noChangeArrowheads="1"/>
              </p:cNvSpPr>
              <p:nvPr/>
            </p:nvSpPr>
            <p:spPr bwMode="auto">
              <a:xfrm>
                <a:off x="3312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6" name="Rectangle 496"/>
              <p:cNvSpPr>
                <a:spLocks noChangeArrowheads="1"/>
              </p:cNvSpPr>
              <p:nvPr/>
            </p:nvSpPr>
            <p:spPr bwMode="auto">
              <a:xfrm flipV="1">
                <a:off x="3312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7" name="Rectangle 497"/>
              <p:cNvSpPr>
                <a:spLocks noChangeArrowheads="1"/>
              </p:cNvSpPr>
              <p:nvPr/>
            </p:nvSpPr>
            <p:spPr bwMode="auto">
              <a:xfrm>
                <a:off x="3312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8" name="Rectangle 498"/>
              <p:cNvSpPr>
                <a:spLocks noChangeArrowheads="1"/>
              </p:cNvSpPr>
              <p:nvPr/>
            </p:nvSpPr>
            <p:spPr bwMode="auto">
              <a:xfrm flipV="1">
                <a:off x="3312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09" name="Rectangle 499"/>
              <p:cNvSpPr>
                <a:spLocks noChangeArrowheads="1"/>
              </p:cNvSpPr>
              <p:nvPr/>
            </p:nvSpPr>
            <p:spPr bwMode="auto">
              <a:xfrm flipV="1">
                <a:off x="3168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0" name="Rectangle 500"/>
              <p:cNvSpPr>
                <a:spLocks noChangeArrowheads="1"/>
              </p:cNvSpPr>
              <p:nvPr/>
            </p:nvSpPr>
            <p:spPr bwMode="auto">
              <a:xfrm>
                <a:off x="3168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1" name="Rectangle 501"/>
              <p:cNvSpPr>
                <a:spLocks noChangeArrowheads="1"/>
              </p:cNvSpPr>
              <p:nvPr/>
            </p:nvSpPr>
            <p:spPr bwMode="auto">
              <a:xfrm>
                <a:off x="3168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2" name="Rectangle 502"/>
              <p:cNvSpPr>
                <a:spLocks noChangeArrowheads="1"/>
              </p:cNvSpPr>
              <p:nvPr/>
            </p:nvSpPr>
            <p:spPr bwMode="auto">
              <a:xfrm flipV="1">
                <a:off x="3168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3" name="Rectangle 503"/>
              <p:cNvSpPr>
                <a:spLocks noChangeArrowheads="1"/>
              </p:cNvSpPr>
              <p:nvPr/>
            </p:nvSpPr>
            <p:spPr bwMode="auto">
              <a:xfrm>
                <a:off x="3168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4" name="Rectangle 504"/>
              <p:cNvSpPr>
                <a:spLocks noChangeArrowheads="1"/>
              </p:cNvSpPr>
              <p:nvPr/>
            </p:nvSpPr>
            <p:spPr bwMode="auto">
              <a:xfrm flipV="1">
                <a:off x="3168" y="144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5" name="Rectangle 505"/>
              <p:cNvSpPr>
                <a:spLocks noChangeArrowheads="1"/>
              </p:cNvSpPr>
              <p:nvPr/>
            </p:nvSpPr>
            <p:spPr bwMode="auto">
              <a:xfrm>
                <a:off x="3168" y="158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6" name="Rectangle 506"/>
              <p:cNvSpPr>
                <a:spLocks noChangeArrowheads="1"/>
              </p:cNvSpPr>
              <p:nvPr/>
            </p:nvSpPr>
            <p:spPr bwMode="auto">
              <a:xfrm>
                <a:off x="3168" y="100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7" name="Rectangle 507"/>
              <p:cNvSpPr>
                <a:spLocks noChangeArrowheads="1"/>
              </p:cNvSpPr>
              <p:nvPr/>
            </p:nvSpPr>
            <p:spPr bwMode="auto">
              <a:xfrm flipV="1">
                <a:off x="3168" y="115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8" name="Rectangle 508"/>
              <p:cNvSpPr>
                <a:spLocks noChangeArrowheads="1"/>
              </p:cNvSpPr>
              <p:nvPr/>
            </p:nvSpPr>
            <p:spPr bwMode="auto">
              <a:xfrm>
                <a:off x="3168" y="129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19" name="Rectangle 509"/>
              <p:cNvSpPr>
                <a:spLocks noChangeArrowheads="1"/>
              </p:cNvSpPr>
              <p:nvPr/>
            </p:nvSpPr>
            <p:spPr bwMode="auto">
              <a:xfrm flipV="1">
                <a:off x="230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0" name="Rectangle 510"/>
              <p:cNvSpPr>
                <a:spLocks noChangeArrowheads="1"/>
              </p:cNvSpPr>
              <p:nvPr/>
            </p:nvSpPr>
            <p:spPr bwMode="auto">
              <a:xfrm flipV="1">
                <a:off x="230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1" name="Rectangle 511"/>
              <p:cNvSpPr>
                <a:spLocks noChangeArrowheads="1"/>
              </p:cNvSpPr>
              <p:nvPr/>
            </p:nvSpPr>
            <p:spPr bwMode="auto">
              <a:xfrm>
                <a:off x="230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2" name="Rectangle 512"/>
              <p:cNvSpPr>
                <a:spLocks noChangeArrowheads="1"/>
              </p:cNvSpPr>
              <p:nvPr/>
            </p:nvSpPr>
            <p:spPr bwMode="auto">
              <a:xfrm flipV="1">
                <a:off x="230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3" name="Rectangle 513"/>
              <p:cNvSpPr>
                <a:spLocks noChangeArrowheads="1"/>
              </p:cNvSpPr>
              <p:nvPr/>
            </p:nvSpPr>
            <p:spPr bwMode="auto">
              <a:xfrm flipV="1">
                <a:off x="230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4" name="Rectangle 514"/>
              <p:cNvSpPr>
                <a:spLocks noChangeArrowheads="1"/>
              </p:cNvSpPr>
              <p:nvPr/>
            </p:nvSpPr>
            <p:spPr bwMode="auto">
              <a:xfrm>
                <a:off x="230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5" name="Rectangle 515"/>
              <p:cNvSpPr>
                <a:spLocks noChangeArrowheads="1"/>
              </p:cNvSpPr>
              <p:nvPr/>
            </p:nvSpPr>
            <p:spPr bwMode="auto">
              <a:xfrm flipV="1">
                <a:off x="216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6" name="Rectangle 516"/>
              <p:cNvSpPr>
                <a:spLocks noChangeArrowheads="1"/>
              </p:cNvSpPr>
              <p:nvPr/>
            </p:nvSpPr>
            <p:spPr bwMode="auto">
              <a:xfrm flipV="1">
                <a:off x="230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7" name="Rectangle 517"/>
              <p:cNvSpPr>
                <a:spLocks noChangeArrowheads="1"/>
              </p:cNvSpPr>
              <p:nvPr/>
            </p:nvSpPr>
            <p:spPr bwMode="auto">
              <a:xfrm>
                <a:off x="230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8" name="Rectangle 518"/>
              <p:cNvSpPr>
                <a:spLocks noChangeArrowheads="1"/>
              </p:cNvSpPr>
              <p:nvPr/>
            </p:nvSpPr>
            <p:spPr bwMode="auto">
              <a:xfrm flipV="1">
                <a:off x="216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29" name="Rectangle 519"/>
              <p:cNvSpPr>
                <a:spLocks noChangeArrowheads="1"/>
              </p:cNvSpPr>
              <p:nvPr/>
            </p:nvSpPr>
            <p:spPr bwMode="auto">
              <a:xfrm flipV="1">
                <a:off x="216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0" name="Rectangle 520"/>
              <p:cNvSpPr>
                <a:spLocks noChangeArrowheads="1"/>
              </p:cNvSpPr>
              <p:nvPr/>
            </p:nvSpPr>
            <p:spPr bwMode="auto">
              <a:xfrm>
                <a:off x="216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1" name="Rectangle 521"/>
              <p:cNvSpPr>
                <a:spLocks noChangeArrowheads="1"/>
              </p:cNvSpPr>
              <p:nvPr/>
            </p:nvSpPr>
            <p:spPr bwMode="auto">
              <a:xfrm flipV="1">
                <a:off x="216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2" name="Rectangle 522"/>
              <p:cNvSpPr>
                <a:spLocks noChangeArrowheads="1"/>
              </p:cNvSpPr>
              <p:nvPr/>
            </p:nvSpPr>
            <p:spPr bwMode="auto">
              <a:xfrm>
                <a:off x="216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3" name="Rectangle 523"/>
              <p:cNvSpPr>
                <a:spLocks noChangeArrowheads="1"/>
              </p:cNvSpPr>
              <p:nvPr/>
            </p:nvSpPr>
            <p:spPr bwMode="auto">
              <a:xfrm flipV="1">
                <a:off x="2592" y="144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4" name="Rectangle 524"/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5" name="Rectangle 525"/>
              <p:cNvSpPr>
                <a:spLocks noChangeArrowheads="1"/>
              </p:cNvSpPr>
              <p:nvPr/>
            </p:nvSpPr>
            <p:spPr bwMode="auto">
              <a:xfrm flipV="1">
                <a:off x="2592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6" name="Rectangle 526"/>
              <p:cNvSpPr>
                <a:spLocks noChangeArrowheads="1"/>
              </p:cNvSpPr>
              <p:nvPr/>
            </p:nvSpPr>
            <p:spPr bwMode="auto">
              <a:xfrm>
                <a:off x="259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7" name="Rectangle 527"/>
              <p:cNvSpPr>
                <a:spLocks noChangeArrowheads="1"/>
              </p:cNvSpPr>
              <p:nvPr/>
            </p:nvSpPr>
            <p:spPr bwMode="auto">
              <a:xfrm flipV="1">
                <a:off x="2592" y="115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8" name="Rectangle 528"/>
              <p:cNvSpPr>
                <a:spLocks noChangeArrowheads="1"/>
              </p:cNvSpPr>
              <p:nvPr/>
            </p:nvSpPr>
            <p:spPr bwMode="auto">
              <a:xfrm>
                <a:off x="2592" y="129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39" name="Rectangle 529"/>
              <p:cNvSpPr>
                <a:spLocks noChangeArrowheads="1"/>
              </p:cNvSpPr>
              <p:nvPr/>
            </p:nvSpPr>
            <p:spPr bwMode="auto">
              <a:xfrm flipV="1">
                <a:off x="2448" y="2016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0" name="Rectangle 530"/>
              <p:cNvSpPr>
                <a:spLocks noChangeArrowheads="1"/>
              </p:cNvSpPr>
              <p:nvPr/>
            </p:nvSpPr>
            <p:spPr bwMode="auto">
              <a:xfrm>
                <a:off x="2448" y="2160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1" name="Rectangle 531"/>
              <p:cNvSpPr>
                <a:spLocks noChangeArrowheads="1"/>
              </p:cNvSpPr>
              <p:nvPr/>
            </p:nvSpPr>
            <p:spPr bwMode="auto">
              <a:xfrm flipV="1">
                <a:off x="2448" y="230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2" name="Rectangle 532"/>
              <p:cNvSpPr>
                <a:spLocks noChangeArrowheads="1"/>
              </p:cNvSpPr>
              <p:nvPr/>
            </p:nvSpPr>
            <p:spPr bwMode="auto">
              <a:xfrm>
                <a:off x="259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3" name="Rectangle 533"/>
              <p:cNvSpPr>
                <a:spLocks noChangeArrowheads="1"/>
              </p:cNvSpPr>
              <p:nvPr/>
            </p:nvSpPr>
            <p:spPr bwMode="auto">
              <a:xfrm flipV="1">
                <a:off x="2448" y="172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4" name="Rectangle 534"/>
              <p:cNvSpPr>
                <a:spLocks noChangeArrowheads="1"/>
              </p:cNvSpPr>
              <p:nvPr/>
            </p:nvSpPr>
            <p:spPr bwMode="auto">
              <a:xfrm>
                <a:off x="2448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5" name="Rectangle 535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6" name="Rectangle 536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7" name="Rectangle 537"/>
              <p:cNvSpPr>
                <a:spLocks noChangeArrowheads="1"/>
              </p:cNvSpPr>
              <p:nvPr/>
            </p:nvSpPr>
            <p:spPr bwMode="auto">
              <a:xfrm>
                <a:off x="2880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8" name="Rectangle 538"/>
              <p:cNvSpPr>
                <a:spLocks noChangeArrowheads="1"/>
              </p:cNvSpPr>
              <p:nvPr/>
            </p:nvSpPr>
            <p:spPr bwMode="auto">
              <a:xfrm>
                <a:off x="2736" y="230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49" name="Rectangle 539"/>
              <p:cNvSpPr>
                <a:spLocks noChangeArrowheads="1"/>
              </p:cNvSpPr>
              <p:nvPr/>
            </p:nvSpPr>
            <p:spPr bwMode="auto">
              <a:xfrm>
                <a:off x="2880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0" name="Rectangle 540"/>
              <p:cNvSpPr>
                <a:spLocks noChangeArrowheads="1"/>
              </p:cNvSpPr>
              <p:nvPr/>
            </p:nvSpPr>
            <p:spPr bwMode="auto">
              <a:xfrm>
                <a:off x="2880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1" name="Rectangle 541"/>
              <p:cNvSpPr>
                <a:spLocks noChangeArrowheads="1"/>
              </p:cNvSpPr>
              <p:nvPr/>
            </p:nvSpPr>
            <p:spPr bwMode="auto">
              <a:xfrm>
                <a:off x="2880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2" name="Rectangle 542"/>
              <p:cNvSpPr>
                <a:spLocks noChangeArrowheads="1"/>
              </p:cNvSpPr>
              <p:nvPr/>
            </p:nvSpPr>
            <p:spPr bwMode="auto">
              <a:xfrm>
                <a:off x="3888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3" name="Rectangle 543"/>
              <p:cNvSpPr>
                <a:spLocks noChangeArrowheads="1"/>
              </p:cNvSpPr>
              <p:nvPr/>
            </p:nvSpPr>
            <p:spPr bwMode="auto">
              <a:xfrm>
                <a:off x="3456" y="144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4" name="Rectangle 544"/>
              <p:cNvSpPr>
                <a:spLocks noChangeArrowheads="1"/>
              </p:cNvSpPr>
              <p:nvPr/>
            </p:nvSpPr>
            <p:spPr bwMode="auto">
              <a:xfrm>
                <a:off x="3744" y="115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5" name="Rectangle 545"/>
              <p:cNvSpPr>
                <a:spLocks noChangeArrowheads="1"/>
              </p:cNvSpPr>
              <p:nvPr/>
            </p:nvSpPr>
            <p:spPr bwMode="auto">
              <a:xfrm>
                <a:off x="3744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6" name="Rectangle 546"/>
              <p:cNvSpPr>
                <a:spLocks noChangeArrowheads="1"/>
              </p:cNvSpPr>
              <p:nvPr/>
            </p:nvSpPr>
            <p:spPr bwMode="auto">
              <a:xfrm>
                <a:off x="4032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7" name="Rectangle 547"/>
              <p:cNvSpPr>
                <a:spLocks noChangeArrowheads="1"/>
              </p:cNvSpPr>
              <p:nvPr/>
            </p:nvSpPr>
            <p:spPr bwMode="auto">
              <a:xfrm>
                <a:off x="4032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8" name="Rectangle 548"/>
              <p:cNvSpPr>
                <a:spLocks noChangeArrowheads="1"/>
              </p:cNvSpPr>
              <p:nvPr/>
            </p:nvSpPr>
            <p:spPr bwMode="auto">
              <a:xfrm>
                <a:off x="3888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59" name="Rectangle 549"/>
              <p:cNvSpPr>
                <a:spLocks noChangeArrowheads="1"/>
              </p:cNvSpPr>
              <p:nvPr/>
            </p:nvSpPr>
            <p:spPr bwMode="auto">
              <a:xfrm>
                <a:off x="4032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0" name="Rectangle 550"/>
              <p:cNvSpPr>
                <a:spLocks noChangeArrowheads="1"/>
              </p:cNvSpPr>
              <p:nvPr/>
            </p:nvSpPr>
            <p:spPr bwMode="auto">
              <a:xfrm>
                <a:off x="360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1" name="Rectangle 551"/>
              <p:cNvSpPr>
                <a:spLocks noChangeArrowheads="1"/>
              </p:cNvSpPr>
              <p:nvPr/>
            </p:nvSpPr>
            <p:spPr bwMode="auto">
              <a:xfrm>
                <a:off x="4032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2" name="Rectangle 552"/>
              <p:cNvSpPr>
                <a:spLocks noChangeArrowheads="1"/>
              </p:cNvSpPr>
              <p:nvPr/>
            </p:nvSpPr>
            <p:spPr bwMode="auto">
              <a:xfrm>
                <a:off x="3456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3" name="Rectangle 553"/>
              <p:cNvSpPr>
                <a:spLocks noChangeArrowheads="1"/>
              </p:cNvSpPr>
              <p:nvPr/>
            </p:nvSpPr>
            <p:spPr bwMode="auto">
              <a:xfrm>
                <a:off x="3600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4" name="Rectangle 554"/>
              <p:cNvSpPr>
                <a:spLocks noChangeArrowheads="1"/>
              </p:cNvSpPr>
              <p:nvPr/>
            </p:nvSpPr>
            <p:spPr bwMode="auto">
              <a:xfrm>
                <a:off x="3456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5" name="Rectangle 555"/>
              <p:cNvSpPr>
                <a:spLocks noChangeArrowheads="1"/>
              </p:cNvSpPr>
              <p:nvPr/>
            </p:nvSpPr>
            <p:spPr bwMode="auto">
              <a:xfrm>
                <a:off x="3456" y="100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6" name="Rectangle 556"/>
              <p:cNvSpPr>
                <a:spLocks noChangeArrowheads="1"/>
              </p:cNvSpPr>
              <p:nvPr/>
            </p:nvSpPr>
            <p:spPr bwMode="auto">
              <a:xfrm>
                <a:off x="3888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7" name="Rectangle 557"/>
              <p:cNvSpPr>
                <a:spLocks noChangeArrowheads="1"/>
              </p:cNvSpPr>
              <p:nvPr/>
            </p:nvSpPr>
            <p:spPr bwMode="auto">
              <a:xfrm>
                <a:off x="3888" y="216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8" name="Rectangle 558"/>
              <p:cNvSpPr>
                <a:spLocks noChangeArrowheads="1"/>
              </p:cNvSpPr>
              <p:nvPr/>
            </p:nvSpPr>
            <p:spPr bwMode="auto">
              <a:xfrm>
                <a:off x="3744" y="1440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69" name="Rectangle 559"/>
              <p:cNvSpPr>
                <a:spLocks noChangeArrowheads="1"/>
              </p:cNvSpPr>
              <p:nvPr/>
            </p:nvSpPr>
            <p:spPr bwMode="auto">
              <a:xfrm>
                <a:off x="3744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0" name="Rectangle 560"/>
              <p:cNvSpPr>
                <a:spLocks noChangeArrowheads="1"/>
              </p:cNvSpPr>
              <p:nvPr/>
            </p:nvSpPr>
            <p:spPr bwMode="auto">
              <a:xfrm>
                <a:off x="3744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1" name="Rectangle 561"/>
              <p:cNvSpPr>
                <a:spLocks noChangeArrowheads="1"/>
              </p:cNvSpPr>
              <p:nvPr/>
            </p:nvSpPr>
            <p:spPr bwMode="auto">
              <a:xfrm>
                <a:off x="3744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2" name="Rectangle 562"/>
              <p:cNvSpPr>
                <a:spLocks noChangeArrowheads="1"/>
              </p:cNvSpPr>
              <p:nvPr/>
            </p:nvSpPr>
            <p:spPr bwMode="auto">
              <a:xfrm>
                <a:off x="4032" y="158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3" name="Rectangle 563"/>
              <p:cNvSpPr>
                <a:spLocks noChangeArrowheads="1"/>
              </p:cNvSpPr>
              <p:nvPr/>
            </p:nvSpPr>
            <p:spPr bwMode="auto">
              <a:xfrm>
                <a:off x="4032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4" name="Rectangle 564"/>
              <p:cNvSpPr>
                <a:spLocks noChangeArrowheads="1"/>
              </p:cNvSpPr>
              <p:nvPr/>
            </p:nvSpPr>
            <p:spPr bwMode="auto">
              <a:xfrm>
                <a:off x="345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5" name="Rectangle 565"/>
              <p:cNvSpPr>
                <a:spLocks noChangeArrowheads="1"/>
              </p:cNvSpPr>
              <p:nvPr/>
            </p:nvSpPr>
            <p:spPr bwMode="auto">
              <a:xfrm>
                <a:off x="3456" y="187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6" name="Rectangle 566"/>
              <p:cNvSpPr>
                <a:spLocks noChangeArrowheads="1"/>
              </p:cNvSpPr>
              <p:nvPr/>
            </p:nvSpPr>
            <p:spPr bwMode="auto">
              <a:xfrm>
                <a:off x="3456" y="1728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7" name="Rectangle 567"/>
              <p:cNvSpPr>
                <a:spLocks noChangeArrowheads="1"/>
              </p:cNvSpPr>
              <p:nvPr/>
            </p:nvSpPr>
            <p:spPr bwMode="auto">
              <a:xfrm>
                <a:off x="3456" y="1296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8" name="Rectangle 568"/>
              <p:cNvSpPr>
                <a:spLocks noChangeArrowheads="1"/>
              </p:cNvSpPr>
              <p:nvPr/>
            </p:nvSpPr>
            <p:spPr bwMode="auto">
              <a:xfrm>
                <a:off x="3456" y="2304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79" name="Rectangle 569"/>
              <p:cNvSpPr>
                <a:spLocks noChangeArrowheads="1"/>
              </p:cNvSpPr>
              <p:nvPr/>
            </p:nvSpPr>
            <p:spPr bwMode="auto">
              <a:xfrm>
                <a:off x="3600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0" name="Rectangle 570"/>
              <p:cNvSpPr>
                <a:spLocks noChangeArrowheads="1"/>
              </p:cNvSpPr>
              <p:nvPr/>
            </p:nvSpPr>
            <p:spPr bwMode="auto">
              <a:xfrm>
                <a:off x="360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1" name="Rectangle 571"/>
              <p:cNvSpPr>
                <a:spLocks noChangeArrowheads="1"/>
              </p:cNvSpPr>
              <p:nvPr/>
            </p:nvSpPr>
            <p:spPr bwMode="auto">
              <a:xfrm>
                <a:off x="3888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2" name="Rectangle 572"/>
              <p:cNvSpPr>
                <a:spLocks noChangeArrowheads="1"/>
              </p:cNvSpPr>
              <p:nvPr/>
            </p:nvSpPr>
            <p:spPr bwMode="auto">
              <a:xfrm>
                <a:off x="3888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3" name="Rectangle 573"/>
              <p:cNvSpPr>
                <a:spLocks noChangeArrowheads="1"/>
              </p:cNvSpPr>
              <p:nvPr/>
            </p:nvSpPr>
            <p:spPr bwMode="auto">
              <a:xfrm>
                <a:off x="3888" y="187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4" name="Rectangle 574"/>
              <p:cNvSpPr>
                <a:spLocks noChangeArrowheads="1"/>
              </p:cNvSpPr>
              <p:nvPr/>
            </p:nvSpPr>
            <p:spPr bwMode="auto">
              <a:xfrm>
                <a:off x="3888" y="2304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5" name="Rectangle 575"/>
              <p:cNvSpPr>
                <a:spLocks noChangeArrowheads="1"/>
              </p:cNvSpPr>
              <p:nvPr/>
            </p:nvSpPr>
            <p:spPr bwMode="auto">
              <a:xfrm>
                <a:off x="3600" y="2160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6" name="Rectangle 576"/>
              <p:cNvSpPr>
                <a:spLocks noChangeArrowheads="1"/>
              </p:cNvSpPr>
              <p:nvPr/>
            </p:nvSpPr>
            <p:spPr bwMode="auto">
              <a:xfrm>
                <a:off x="3888" y="129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7" name="Rectangle 577"/>
              <p:cNvSpPr>
                <a:spLocks noChangeArrowheads="1"/>
              </p:cNvSpPr>
              <p:nvPr/>
            </p:nvSpPr>
            <p:spPr bwMode="auto">
              <a:xfrm>
                <a:off x="3888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8" name="Rectangle 578"/>
              <p:cNvSpPr>
                <a:spLocks noChangeArrowheads="1"/>
              </p:cNvSpPr>
              <p:nvPr/>
            </p:nvSpPr>
            <p:spPr bwMode="auto">
              <a:xfrm>
                <a:off x="3744" y="201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89" name="Rectangle 579"/>
              <p:cNvSpPr>
                <a:spLocks noChangeArrowheads="1"/>
              </p:cNvSpPr>
              <p:nvPr/>
            </p:nvSpPr>
            <p:spPr bwMode="auto">
              <a:xfrm>
                <a:off x="3744" y="100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0" name="Rectangle 580"/>
              <p:cNvSpPr>
                <a:spLocks noChangeArrowheads="1"/>
              </p:cNvSpPr>
              <p:nvPr/>
            </p:nvSpPr>
            <p:spPr bwMode="auto">
              <a:xfrm>
                <a:off x="3744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1" name="Rectangle 581"/>
              <p:cNvSpPr>
                <a:spLocks noChangeArrowheads="1"/>
              </p:cNvSpPr>
              <p:nvPr/>
            </p:nvSpPr>
            <p:spPr bwMode="auto">
              <a:xfrm>
                <a:off x="3744" y="2304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2" name="Rectangle 582"/>
              <p:cNvSpPr>
                <a:spLocks noChangeArrowheads="1"/>
              </p:cNvSpPr>
              <p:nvPr/>
            </p:nvSpPr>
            <p:spPr bwMode="auto">
              <a:xfrm>
                <a:off x="3456" y="216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3" name="Rectangle 583"/>
              <p:cNvSpPr>
                <a:spLocks noChangeArrowheads="1"/>
              </p:cNvSpPr>
              <p:nvPr/>
            </p:nvSpPr>
            <p:spPr bwMode="auto">
              <a:xfrm flipV="1">
                <a:off x="360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4" name="Rectangle 584"/>
              <p:cNvSpPr>
                <a:spLocks noChangeArrowheads="1"/>
              </p:cNvSpPr>
              <p:nvPr/>
            </p:nvSpPr>
            <p:spPr bwMode="auto">
              <a:xfrm flipV="1">
                <a:off x="360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5" name="Rectangle 585"/>
              <p:cNvSpPr>
                <a:spLocks noChangeArrowheads="1"/>
              </p:cNvSpPr>
              <p:nvPr/>
            </p:nvSpPr>
            <p:spPr bwMode="auto">
              <a:xfrm>
                <a:off x="3600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6" name="Rectangle 586"/>
              <p:cNvSpPr>
                <a:spLocks noChangeArrowheads="1"/>
              </p:cNvSpPr>
              <p:nvPr/>
            </p:nvSpPr>
            <p:spPr bwMode="auto">
              <a:xfrm>
                <a:off x="360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7" name="Rectangle 587"/>
              <p:cNvSpPr>
                <a:spLocks noChangeArrowheads="1"/>
              </p:cNvSpPr>
              <p:nvPr/>
            </p:nvSpPr>
            <p:spPr bwMode="auto">
              <a:xfrm>
                <a:off x="4032" y="1152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8" name="Rectangle 588"/>
              <p:cNvSpPr>
                <a:spLocks noChangeArrowheads="1"/>
              </p:cNvSpPr>
              <p:nvPr/>
            </p:nvSpPr>
            <p:spPr bwMode="auto">
              <a:xfrm>
                <a:off x="4032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499" name="Rectangle 589"/>
              <p:cNvSpPr>
                <a:spLocks noChangeArrowheads="1"/>
              </p:cNvSpPr>
              <p:nvPr/>
            </p:nvSpPr>
            <p:spPr bwMode="auto">
              <a:xfrm flipV="1">
                <a:off x="3600" y="1584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0" name="Rectangle 590"/>
              <p:cNvSpPr>
                <a:spLocks noChangeArrowheads="1"/>
              </p:cNvSpPr>
              <p:nvPr/>
            </p:nvSpPr>
            <p:spPr bwMode="auto">
              <a:xfrm>
                <a:off x="4032" y="1872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1" name="Rectangle 591"/>
              <p:cNvSpPr>
                <a:spLocks noChangeArrowheads="1"/>
              </p:cNvSpPr>
              <p:nvPr/>
            </p:nvSpPr>
            <p:spPr bwMode="auto">
              <a:xfrm>
                <a:off x="4032" y="1008"/>
                <a:ext cx="96" cy="96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2" name="Rectangle 592"/>
              <p:cNvSpPr>
                <a:spLocks noChangeArrowheads="1"/>
              </p:cNvSpPr>
              <p:nvPr/>
            </p:nvSpPr>
            <p:spPr bwMode="auto">
              <a:xfrm>
                <a:off x="4176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3" name="Rectangle 593"/>
              <p:cNvSpPr>
                <a:spLocks noChangeArrowheads="1"/>
              </p:cNvSpPr>
              <p:nvPr/>
            </p:nvSpPr>
            <p:spPr bwMode="auto">
              <a:xfrm>
                <a:off x="4176" y="230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4" name="Rectangle 594"/>
              <p:cNvSpPr>
                <a:spLocks noChangeArrowheads="1"/>
              </p:cNvSpPr>
              <p:nvPr/>
            </p:nvSpPr>
            <p:spPr bwMode="auto">
              <a:xfrm>
                <a:off x="4176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5" name="Rectangle 595"/>
              <p:cNvSpPr>
                <a:spLocks noChangeArrowheads="1"/>
              </p:cNvSpPr>
              <p:nvPr/>
            </p:nvSpPr>
            <p:spPr bwMode="auto">
              <a:xfrm>
                <a:off x="4176" y="1584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6" name="Rectangle 596"/>
              <p:cNvSpPr>
                <a:spLocks noChangeArrowheads="1"/>
              </p:cNvSpPr>
              <p:nvPr/>
            </p:nvSpPr>
            <p:spPr bwMode="auto">
              <a:xfrm>
                <a:off x="4176" y="172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7" name="Rectangle 597"/>
              <p:cNvSpPr>
                <a:spLocks noChangeArrowheads="1"/>
              </p:cNvSpPr>
              <p:nvPr/>
            </p:nvSpPr>
            <p:spPr bwMode="auto">
              <a:xfrm>
                <a:off x="4176" y="216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8" name="Rectangle 598"/>
              <p:cNvSpPr>
                <a:spLocks noChangeArrowheads="1"/>
              </p:cNvSpPr>
              <p:nvPr/>
            </p:nvSpPr>
            <p:spPr bwMode="auto">
              <a:xfrm>
                <a:off x="4176" y="187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09" name="Rectangle 599"/>
              <p:cNvSpPr>
                <a:spLocks noChangeArrowheads="1"/>
              </p:cNvSpPr>
              <p:nvPr/>
            </p:nvSpPr>
            <p:spPr bwMode="auto">
              <a:xfrm>
                <a:off x="4176" y="201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0" name="Rectangle 600"/>
              <p:cNvSpPr>
                <a:spLocks noChangeArrowheads="1"/>
              </p:cNvSpPr>
              <p:nvPr/>
            </p:nvSpPr>
            <p:spPr bwMode="auto">
              <a:xfrm>
                <a:off x="4320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1" name="Rectangle 601"/>
              <p:cNvSpPr>
                <a:spLocks noChangeArrowheads="1"/>
              </p:cNvSpPr>
              <p:nvPr/>
            </p:nvSpPr>
            <p:spPr bwMode="auto">
              <a:xfrm>
                <a:off x="4320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2" name="Rectangle 602"/>
              <p:cNvSpPr>
                <a:spLocks noChangeArrowheads="1"/>
              </p:cNvSpPr>
              <p:nvPr/>
            </p:nvSpPr>
            <p:spPr bwMode="auto">
              <a:xfrm>
                <a:off x="4320" y="1296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3" name="Rectangle 603"/>
              <p:cNvSpPr>
                <a:spLocks noChangeArrowheads="1"/>
              </p:cNvSpPr>
              <p:nvPr/>
            </p:nvSpPr>
            <p:spPr bwMode="auto">
              <a:xfrm>
                <a:off x="4320" y="1440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4" name="Rectangle 604"/>
              <p:cNvSpPr>
                <a:spLocks noChangeArrowheads="1"/>
              </p:cNvSpPr>
              <p:nvPr/>
            </p:nvSpPr>
            <p:spPr bwMode="auto">
              <a:xfrm>
                <a:off x="4176" y="1008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5" name="Rectangle 605"/>
              <p:cNvSpPr>
                <a:spLocks noChangeArrowheads="1"/>
              </p:cNvSpPr>
              <p:nvPr/>
            </p:nvSpPr>
            <p:spPr bwMode="auto">
              <a:xfrm>
                <a:off x="4176" y="1152"/>
                <a:ext cx="96" cy="96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6" name="Rectangle 606"/>
              <p:cNvSpPr>
                <a:spLocks noChangeArrowheads="1"/>
              </p:cNvSpPr>
              <p:nvPr/>
            </p:nvSpPr>
            <p:spPr bwMode="auto">
              <a:xfrm>
                <a:off x="4464" y="2304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7" name="Rectangle 607"/>
              <p:cNvSpPr>
                <a:spLocks noChangeArrowheads="1"/>
              </p:cNvSpPr>
              <p:nvPr/>
            </p:nvSpPr>
            <p:spPr bwMode="auto">
              <a:xfrm>
                <a:off x="4464" y="2160"/>
                <a:ext cx="96" cy="96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8" name="Rectangle 608"/>
              <p:cNvSpPr>
                <a:spLocks noChangeArrowheads="1"/>
              </p:cNvSpPr>
              <p:nvPr/>
            </p:nvSpPr>
            <p:spPr bwMode="auto">
              <a:xfrm flipV="1">
                <a:off x="4464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19" name="Rectangle 609"/>
              <p:cNvSpPr>
                <a:spLocks noChangeArrowheads="1"/>
              </p:cNvSpPr>
              <p:nvPr/>
            </p:nvSpPr>
            <p:spPr bwMode="auto">
              <a:xfrm flipV="1">
                <a:off x="4464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0" name="Rectangle 610"/>
              <p:cNvSpPr>
                <a:spLocks noChangeArrowheads="1"/>
              </p:cNvSpPr>
              <p:nvPr/>
            </p:nvSpPr>
            <p:spPr bwMode="auto">
              <a:xfrm>
                <a:off x="4464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1" name="Rectangle 611"/>
              <p:cNvSpPr>
                <a:spLocks noChangeArrowheads="1"/>
              </p:cNvSpPr>
              <p:nvPr/>
            </p:nvSpPr>
            <p:spPr bwMode="auto">
              <a:xfrm flipV="1">
                <a:off x="4464" y="129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2" name="Rectangle 612"/>
              <p:cNvSpPr>
                <a:spLocks noChangeArrowheads="1"/>
              </p:cNvSpPr>
              <p:nvPr/>
            </p:nvSpPr>
            <p:spPr bwMode="auto">
              <a:xfrm flipV="1">
                <a:off x="4464" y="144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3" name="Rectangle 613"/>
              <p:cNvSpPr>
                <a:spLocks noChangeArrowheads="1"/>
              </p:cNvSpPr>
              <p:nvPr/>
            </p:nvSpPr>
            <p:spPr bwMode="auto">
              <a:xfrm>
                <a:off x="4464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4" name="Rectangle 614"/>
              <p:cNvSpPr>
                <a:spLocks noChangeArrowheads="1"/>
              </p:cNvSpPr>
              <p:nvPr/>
            </p:nvSpPr>
            <p:spPr bwMode="auto">
              <a:xfrm flipV="1">
                <a:off x="4320" y="230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5" name="Rectangle 615"/>
              <p:cNvSpPr>
                <a:spLocks noChangeArrowheads="1"/>
              </p:cNvSpPr>
              <p:nvPr/>
            </p:nvSpPr>
            <p:spPr bwMode="auto">
              <a:xfrm flipV="1">
                <a:off x="4464" y="100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6" name="Rectangle 616"/>
              <p:cNvSpPr>
                <a:spLocks noChangeArrowheads="1"/>
              </p:cNvSpPr>
              <p:nvPr/>
            </p:nvSpPr>
            <p:spPr bwMode="auto">
              <a:xfrm>
                <a:off x="4464" y="115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7" name="Rectangle 617"/>
              <p:cNvSpPr>
                <a:spLocks noChangeArrowheads="1"/>
              </p:cNvSpPr>
              <p:nvPr/>
            </p:nvSpPr>
            <p:spPr bwMode="auto">
              <a:xfrm flipV="1">
                <a:off x="4320" y="187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8" name="Rectangle 618"/>
              <p:cNvSpPr>
                <a:spLocks noChangeArrowheads="1"/>
              </p:cNvSpPr>
              <p:nvPr/>
            </p:nvSpPr>
            <p:spPr bwMode="auto">
              <a:xfrm flipV="1">
                <a:off x="4320" y="2016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29" name="Rectangle 619"/>
              <p:cNvSpPr>
                <a:spLocks noChangeArrowheads="1"/>
              </p:cNvSpPr>
              <p:nvPr/>
            </p:nvSpPr>
            <p:spPr bwMode="auto">
              <a:xfrm>
                <a:off x="4320" y="2160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0" name="Rectangle 620"/>
              <p:cNvSpPr>
                <a:spLocks noChangeArrowheads="1"/>
              </p:cNvSpPr>
              <p:nvPr/>
            </p:nvSpPr>
            <p:spPr bwMode="auto">
              <a:xfrm flipV="1">
                <a:off x="4320" y="158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1" name="Rectangle 621"/>
              <p:cNvSpPr>
                <a:spLocks noChangeArrowheads="1"/>
              </p:cNvSpPr>
              <p:nvPr/>
            </p:nvSpPr>
            <p:spPr bwMode="auto">
              <a:xfrm>
                <a:off x="4320" y="1728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2" name="Rectangle 622"/>
              <p:cNvSpPr>
                <a:spLocks noChangeArrowheads="1"/>
              </p:cNvSpPr>
              <p:nvPr/>
            </p:nvSpPr>
            <p:spPr bwMode="auto">
              <a:xfrm flipV="1">
                <a:off x="4608" y="201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3" name="Rectangle 623"/>
              <p:cNvSpPr>
                <a:spLocks noChangeArrowheads="1"/>
              </p:cNvSpPr>
              <p:nvPr/>
            </p:nvSpPr>
            <p:spPr bwMode="auto">
              <a:xfrm>
                <a:off x="4608" y="216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4" name="Rectangle 624"/>
              <p:cNvSpPr>
                <a:spLocks noChangeArrowheads="1"/>
              </p:cNvSpPr>
              <p:nvPr/>
            </p:nvSpPr>
            <p:spPr bwMode="auto">
              <a:xfrm flipV="1">
                <a:off x="4752" y="1440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5" name="Rectangle 625"/>
              <p:cNvSpPr>
                <a:spLocks noChangeArrowheads="1"/>
              </p:cNvSpPr>
              <p:nvPr/>
            </p:nvSpPr>
            <p:spPr bwMode="auto">
              <a:xfrm>
                <a:off x="4752" y="158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6" name="Rectangle 626"/>
              <p:cNvSpPr>
                <a:spLocks noChangeArrowheads="1"/>
              </p:cNvSpPr>
              <p:nvPr/>
            </p:nvSpPr>
            <p:spPr bwMode="auto">
              <a:xfrm flipV="1">
                <a:off x="4608" y="172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7" name="Rectangle 627"/>
              <p:cNvSpPr>
                <a:spLocks noChangeArrowheads="1"/>
              </p:cNvSpPr>
              <p:nvPr/>
            </p:nvSpPr>
            <p:spPr bwMode="auto">
              <a:xfrm>
                <a:off x="4608" y="187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8" name="Rectangle 628"/>
              <p:cNvSpPr>
                <a:spLocks noChangeArrowheads="1"/>
              </p:cNvSpPr>
              <p:nvPr/>
            </p:nvSpPr>
            <p:spPr bwMode="auto">
              <a:xfrm flipV="1">
                <a:off x="4752" y="1152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39" name="Rectangle 629"/>
              <p:cNvSpPr>
                <a:spLocks noChangeArrowheads="1"/>
              </p:cNvSpPr>
              <p:nvPr/>
            </p:nvSpPr>
            <p:spPr bwMode="auto">
              <a:xfrm>
                <a:off x="4752" y="1296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0" name="Rectangle 630"/>
              <p:cNvSpPr>
                <a:spLocks noChangeArrowheads="1"/>
              </p:cNvSpPr>
              <p:nvPr/>
            </p:nvSpPr>
            <p:spPr bwMode="auto">
              <a:xfrm flipV="1">
                <a:off x="4608" y="2304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1" name="Rectangle 631"/>
              <p:cNvSpPr>
                <a:spLocks noChangeArrowheads="1"/>
              </p:cNvSpPr>
              <p:nvPr/>
            </p:nvSpPr>
            <p:spPr bwMode="auto">
              <a:xfrm>
                <a:off x="4752" y="1008"/>
                <a:ext cx="96" cy="9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2" name="Rectangle 632"/>
              <p:cNvSpPr>
                <a:spLocks noChangeArrowheads="1"/>
              </p:cNvSpPr>
              <p:nvPr/>
            </p:nvSpPr>
            <p:spPr bwMode="auto">
              <a:xfrm flipV="1">
                <a:off x="4752" y="2304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3" name="Rectangle 633"/>
              <p:cNvSpPr>
                <a:spLocks noChangeArrowheads="1"/>
              </p:cNvSpPr>
              <p:nvPr/>
            </p:nvSpPr>
            <p:spPr bwMode="auto">
              <a:xfrm flipV="1">
                <a:off x="4752" y="1728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4" name="Rectangle 634"/>
              <p:cNvSpPr>
                <a:spLocks noChangeArrowheads="1"/>
              </p:cNvSpPr>
              <p:nvPr/>
            </p:nvSpPr>
            <p:spPr bwMode="auto">
              <a:xfrm>
                <a:off x="4752" y="1872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5" name="Rectangle 635"/>
              <p:cNvSpPr>
                <a:spLocks noChangeArrowheads="1"/>
              </p:cNvSpPr>
              <p:nvPr/>
            </p:nvSpPr>
            <p:spPr bwMode="auto">
              <a:xfrm flipV="1">
                <a:off x="4752" y="2016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6" name="Rectangle 636"/>
              <p:cNvSpPr>
                <a:spLocks noChangeArrowheads="1"/>
              </p:cNvSpPr>
              <p:nvPr/>
            </p:nvSpPr>
            <p:spPr bwMode="auto">
              <a:xfrm>
                <a:off x="4752" y="2160"/>
                <a:ext cx="96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7" name="Rectangle 637"/>
              <p:cNvSpPr>
                <a:spLocks noChangeArrowheads="1"/>
              </p:cNvSpPr>
              <p:nvPr/>
            </p:nvSpPr>
            <p:spPr bwMode="auto">
              <a:xfrm>
                <a:off x="4608" y="1008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8" name="Rectangle 638"/>
              <p:cNvSpPr>
                <a:spLocks noChangeArrowheads="1"/>
              </p:cNvSpPr>
              <p:nvPr/>
            </p:nvSpPr>
            <p:spPr bwMode="auto">
              <a:xfrm>
                <a:off x="4608" y="1296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49" name="Rectangle 639"/>
              <p:cNvSpPr>
                <a:spLocks noChangeArrowheads="1"/>
              </p:cNvSpPr>
              <p:nvPr/>
            </p:nvSpPr>
            <p:spPr bwMode="auto">
              <a:xfrm>
                <a:off x="4608" y="1152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0" name="Rectangle 640"/>
              <p:cNvSpPr>
                <a:spLocks noChangeArrowheads="1"/>
              </p:cNvSpPr>
              <p:nvPr/>
            </p:nvSpPr>
            <p:spPr bwMode="auto">
              <a:xfrm>
                <a:off x="4608" y="144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1" name="Rectangle 641"/>
              <p:cNvSpPr>
                <a:spLocks noChangeArrowheads="1"/>
              </p:cNvSpPr>
              <p:nvPr/>
            </p:nvSpPr>
            <p:spPr bwMode="auto">
              <a:xfrm>
                <a:off x="4608" y="1584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2" name="Rectangle 642"/>
              <p:cNvSpPr>
                <a:spLocks noChangeArrowheads="1"/>
              </p:cNvSpPr>
              <p:nvPr/>
            </p:nvSpPr>
            <p:spPr bwMode="auto">
              <a:xfrm>
                <a:off x="4896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3" name="Rectangle 643"/>
              <p:cNvSpPr>
                <a:spLocks noChangeArrowheads="1"/>
              </p:cNvSpPr>
              <p:nvPr/>
            </p:nvSpPr>
            <p:spPr bwMode="auto">
              <a:xfrm>
                <a:off x="4896" y="129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4" name="Rectangle 644"/>
              <p:cNvSpPr>
                <a:spLocks noChangeArrowheads="1"/>
              </p:cNvSpPr>
              <p:nvPr/>
            </p:nvSpPr>
            <p:spPr bwMode="auto">
              <a:xfrm>
                <a:off x="4896" y="1584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5" name="Rectangle 645"/>
              <p:cNvSpPr>
                <a:spLocks noChangeArrowheads="1"/>
              </p:cNvSpPr>
              <p:nvPr/>
            </p:nvSpPr>
            <p:spPr bwMode="auto">
              <a:xfrm>
                <a:off x="4896" y="172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6" name="Rectangle 646"/>
              <p:cNvSpPr>
                <a:spLocks noChangeArrowheads="1"/>
              </p:cNvSpPr>
              <p:nvPr/>
            </p:nvSpPr>
            <p:spPr bwMode="auto">
              <a:xfrm>
                <a:off x="4896" y="1872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7" name="Rectangle 647"/>
              <p:cNvSpPr>
                <a:spLocks noChangeArrowheads="1"/>
              </p:cNvSpPr>
              <p:nvPr/>
            </p:nvSpPr>
            <p:spPr bwMode="auto">
              <a:xfrm>
                <a:off x="4896" y="2016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8" name="Rectangle 648"/>
              <p:cNvSpPr>
                <a:spLocks noChangeArrowheads="1"/>
              </p:cNvSpPr>
              <p:nvPr/>
            </p:nvSpPr>
            <p:spPr bwMode="auto">
              <a:xfrm>
                <a:off x="4896" y="144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59" name="Rectangle 649"/>
              <p:cNvSpPr>
                <a:spLocks noChangeArrowheads="1"/>
              </p:cNvSpPr>
              <p:nvPr/>
            </p:nvSpPr>
            <p:spPr bwMode="auto">
              <a:xfrm>
                <a:off x="4896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0" name="Rectangle 650"/>
              <p:cNvSpPr>
                <a:spLocks noChangeArrowheads="1"/>
              </p:cNvSpPr>
              <p:nvPr/>
            </p:nvSpPr>
            <p:spPr bwMode="auto">
              <a:xfrm>
                <a:off x="4896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1" name="Rectangle 651"/>
              <p:cNvSpPr>
                <a:spLocks noChangeArrowheads="1"/>
              </p:cNvSpPr>
              <p:nvPr/>
            </p:nvSpPr>
            <p:spPr bwMode="auto">
              <a:xfrm>
                <a:off x="4896" y="2160"/>
                <a:ext cx="96" cy="96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2" name="Rectangle 652"/>
              <p:cNvSpPr>
                <a:spLocks noChangeArrowheads="1"/>
              </p:cNvSpPr>
              <p:nvPr/>
            </p:nvSpPr>
            <p:spPr bwMode="auto">
              <a:xfrm>
                <a:off x="5040" y="1008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3" name="Rectangle 653"/>
              <p:cNvSpPr>
                <a:spLocks noChangeArrowheads="1"/>
              </p:cNvSpPr>
              <p:nvPr/>
            </p:nvSpPr>
            <p:spPr bwMode="auto">
              <a:xfrm>
                <a:off x="5040" y="129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4" name="Rectangle 654"/>
              <p:cNvSpPr>
                <a:spLocks noChangeArrowheads="1"/>
              </p:cNvSpPr>
              <p:nvPr/>
            </p:nvSpPr>
            <p:spPr bwMode="auto">
              <a:xfrm>
                <a:off x="5040" y="158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5" name="Rectangle 655"/>
              <p:cNvSpPr>
                <a:spLocks noChangeArrowheads="1"/>
              </p:cNvSpPr>
              <p:nvPr/>
            </p:nvSpPr>
            <p:spPr bwMode="auto">
              <a:xfrm>
                <a:off x="5040" y="1728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6" name="Rectangle 656"/>
              <p:cNvSpPr>
                <a:spLocks noChangeArrowheads="1"/>
              </p:cNvSpPr>
              <p:nvPr/>
            </p:nvSpPr>
            <p:spPr bwMode="auto">
              <a:xfrm>
                <a:off x="5040" y="2016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7" name="Rectangle 657"/>
              <p:cNvSpPr>
                <a:spLocks noChangeArrowheads="1"/>
              </p:cNvSpPr>
              <p:nvPr/>
            </p:nvSpPr>
            <p:spPr bwMode="auto">
              <a:xfrm>
                <a:off x="5040" y="2160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8" name="Rectangle 658"/>
              <p:cNvSpPr>
                <a:spLocks noChangeArrowheads="1"/>
              </p:cNvSpPr>
              <p:nvPr/>
            </p:nvSpPr>
            <p:spPr bwMode="auto">
              <a:xfrm>
                <a:off x="5040" y="2304"/>
                <a:ext cx="96" cy="9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69" name="Rectangle 659"/>
              <p:cNvSpPr>
                <a:spLocks noChangeArrowheads="1"/>
              </p:cNvSpPr>
              <p:nvPr/>
            </p:nvSpPr>
            <p:spPr bwMode="auto">
              <a:xfrm>
                <a:off x="5040" y="1152"/>
                <a:ext cx="96" cy="96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70" name="Rectangle 660"/>
              <p:cNvSpPr>
                <a:spLocks noChangeArrowheads="1"/>
              </p:cNvSpPr>
              <p:nvPr/>
            </p:nvSpPr>
            <p:spPr bwMode="auto">
              <a:xfrm>
                <a:off x="5040" y="1872"/>
                <a:ext cx="96" cy="96"/>
              </a:xfrm>
              <a:prstGeom prst="rect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25571" name="Rectangle 661"/>
              <p:cNvSpPr>
                <a:spLocks noChangeArrowheads="1"/>
              </p:cNvSpPr>
              <p:nvPr/>
            </p:nvSpPr>
            <p:spPr bwMode="auto">
              <a:xfrm>
                <a:off x="5040" y="1440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</p:grpSp>
      <p:sp>
        <p:nvSpPr>
          <p:cNvPr id="225286" name="Rectangle 662"/>
          <p:cNvSpPr>
            <a:spLocks noChangeArrowheads="1"/>
          </p:cNvSpPr>
          <p:nvPr/>
        </p:nvSpPr>
        <p:spPr bwMode="auto">
          <a:xfrm>
            <a:off x="5619751" y="2935484"/>
            <a:ext cx="989013" cy="1350962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2000" tIns="36000" rIns="36000" bIns="36000" anchor="ctr"/>
          <a:lstStyle/>
          <a:p>
            <a:endParaRPr lang="it-IT"/>
          </a:p>
        </p:txBody>
      </p:sp>
      <p:sp>
        <p:nvSpPr>
          <p:cNvPr id="225287" name="TextBox 1511"/>
          <p:cNvSpPr txBox="1">
            <a:spLocks noChangeArrowheads="1"/>
          </p:cNvSpPr>
          <p:nvPr/>
        </p:nvSpPr>
        <p:spPr bwMode="auto">
          <a:xfrm>
            <a:off x="7507288" y="2349696"/>
            <a:ext cx="10695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/>
              <a:t>window</a:t>
            </a:r>
          </a:p>
        </p:txBody>
      </p:sp>
      <p:sp>
        <p:nvSpPr>
          <p:cNvPr id="1513" name="Freeform 1512"/>
          <p:cNvSpPr/>
          <p:nvPr/>
        </p:nvSpPr>
        <p:spPr>
          <a:xfrm>
            <a:off x="6659564" y="2686246"/>
            <a:ext cx="1520825" cy="287338"/>
          </a:xfrm>
          <a:custGeom>
            <a:avLst/>
            <a:gdLst>
              <a:gd name="connsiteX0" fmla="*/ 1520456 w 1520456"/>
              <a:gd name="connsiteY0" fmla="*/ 21265 h 287079"/>
              <a:gd name="connsiteX1" fmla="*/ 1180214 w 1520456"/>
              <a:gd name="connsiteY1" fmla="*/ 31898 h 287079"/>
              <a:gd name="connsiteX2" fmla="*/ 1456661 w 1520456"/>
              <a:gd name="connsiteY2" fmla="*/ 212651 h 287079"/>
              <a:gd name="connsiteX3" fmla="*/ 1116419 w 1520456"/>
              <a:gd name="connsiteY3" fmla="*/ 191386 h 287079"/>
              <a:gd name="connsiteX4" fmla="*/ 659219 w 1520456"/>
              <a:gd name="connsiteY4" fmla="*/ 191386 h 287079"/>
              <a:gd name="connsiteX5" fmla="*/ 0 w 1520456"/>
              <a:gd name="connsiteY5" fmla="*/ 287079 h 2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0456" h="287079">
                <a:moveTo>
                  <a:pt x="1520456" y="21265"/>
                </a:moveTo>
                <a:cubicBezTo>
                  <a:pt x="1355651" y="10632"/>
                  <a:pt x="1190847" y="0"/>
                  <a:pt x="1180214" y="31898"/>
                </a:cubicBezTo>
                <a:cubicBezTo>
                  <a:pt x="1169581" y="63796"/>
                  <a:pt x="1467294" y="186070"/>
                  <a:pt x="1456661" y="212651"/>
                </a:cubicBezTo>
                <a:cubicBezTo>
                  <a:pt x="1446029" y="239232"/>
                  <a:pt x="1249326" y="194930"/>
                  <a:pt x="1116419" y="191386"/>
                </a:cubicBezTo>
                <a:cubicBezTo>
                  <a:pt x="983512" y="187842"/>
                  <a:pt x="845289" y="175437"/>
                  <a:pt x="659219" y="191386"/>
                </a:cubicBezTo>
                <a:cubicBezTo>
                  <a:pt x="473149" y="207335"/>
                  <a:pt x="236574" y="247207"/>
                  <a:pt x="0" y="287079"/>
                </a:cubicBezTo>
              </a:path>
            </a:pathLst>
          </a:custGeom>
          <a:ln w="1905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25289" name="TextBox 1513"/>
          <p:cNvSpPr txBox="1">
            <a:spLocks noChangeArrowheads="1"/>
          </p:cNvSpPr>
          <p:nvPr/>
        </p:nvSpPr>
        <p:spPr bwMode="auto">
          <a:xfrm>
            <a:off x="2819400" y="4900809"/>
            <a:ext cx="17219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/>
              <a:t>input streams</a:t>
            </a:r>
          </a:p>
        </p:txBody>
      </p:sp>
      <p:sp>
        <p:nvSpPr>
          <p:cNvPr id="225290" name="TextBox 1514"/>
          <p:cNvSpPr txBox="1">
            <a:spLocks noChangeArrowheads="1"/>
          </p:cNvSpPr>
          <p:nvPr/>
        </p:nvSpPr>
        <p:spPr bwMode="auto">
          <a:xfrm>
            <a:off x="8283576" y="4864296"/>
            <a:ext cx="22765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None/>
            </a:pPr>
            <a:r>
              <a:rPr lang="en-US" sz="2000" dirty="0"/>
              <a:t>streams of answer</a:t>
            </a:r>
          </a:p>
        </p:txBody>
      </p:sp>
      <p:sp>
        <p:nvSpPr>
          <p:cNvPr id="1516" name="Freeform 1515"/>
          <p:cNvSpPr/>
          <p:nvPr/>
        </p:nvSpPr>
        <p:spPr>
          <a:xfrm>
            <a:off x="3990976" y="4270572"/>
            <a:ext cx="822325" cy="606425"/>
          </a:xfrm>
          <a:custGeom>
            <a:avLst/>
            <a:gdLst>
              <a:gd name="connsiteX0" fmla="*/ 88605 w 822251"/>
              <a:gd name="connsiteY0" fmla="*/ 606056 h 606056"/>
              <a:gd name="connsiteX1" fmla="*/ 322521 w 822251"/>
              <a:gd name="connsiteY1" fmla="*/ 563525 h 606056"/>
              <a:gd name="connsiteX2" fmla="*/ 14177 w 822251"/>
              <a:gd name="connsiteY2" fmla="*/ 478465 h 606056"/>
              <a:gd name="connsiteX3" fmla="*/ 407582 w 822251"/>
              <a:gd name="connsiteY3" fmla="*/ 404037 h 606056"/>
              <a:gd name="connsiteX4" fmla="*/ 726558 w 822251"/>
              <a:gd name="connsiteY4" fmla="*/ 212651 h 606056"/>
              <a:gd name="connsiteX5" fmla="*/ 822251 w 822251"/>
              <a:gd name="connsiteY5" fmla="*/ 0 h 60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251" h="606056">
                <a:moveTo>
                  <a:pt x="88605" y="606056"/>
                </a:moveTo>
                <a:cubicBezTo>
                  <a:pt x="211765" y="595423"/>
                  <a:pt x="334926" y="584790"/>
                  <a:pt x="322521" y="563525"/>
                </a:cubicBezTo>
                <a:cubicBezTo>
                  <a:pt x="310116" y="542260"/>
                  <a:pt x="0" y="505046"/>
                  <a:pt x="14177" y="478465"/>
                </a:cubicBezTo>
                <a:cubicBezTo>
                  <a:pt x="28354" y="451884"/>
                  <a:pt x="288852" y="448339"/>
                  <a:pt x="407582" y="404037"/>
                </a:cubicBezTo>
                <a:cubicBezTo>
                  <a:pt x="526312" y="359735"/>
                  <a:pt x="657447" y="279990"/>
                  <a:pt x="726558" y="212651"/>
                </a:cubicBezTo>
                <a:cubicBezTo>
                  <a:pt x="795669" y="145312"/>
                  <a:pt x="808960" y="72656"/>
                  <a:pt x="822251" y="0"/>
                </a:cubicBezTo>
              </a:path>
            </a:pathLst>
          </a:custGeom>
          <a:ln w="1905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517" name="Freeform 1516"/>
          <p:cNvSpPr/>
          <p:nvPr/>
        </p:nvSpPr>
        <p:spPr>
          <a:xfrm>
            <a:off x="8212138" y="5248471"/>
            <a:ext cx="1382712" cy="850900"/>
          </a:xfrm>
          <a:custGeom>
            <a:avLst/>
            <a:gdLst>
              <a:gd name="connsiteX0" fmla="*/ 1382233 w 1382233"/>
              <a:gd name="connsiteY0" fmla="*/ 0 h 850605"/>
              <a:gd name="connsiteX1" fmla="*/ 1052623 w 1382233"/>
              <a:gd name="connsiteY1" fmla="*/ 42530 h 850605"/>
              <a:gd name="connsiteX2" fmla="*/ 1360968 w 1382233"/>
              <a:gd name="connsiteY2" fmla="*/ 138223 h 850605"/>
              <a:gd name="connsiteX3" fmla="*/ 1127051 w 1382233"/>
              <a:gd name="connsiteY3" fmla="*/ 180754 h 850605"/>
              <a:gd name="connsiteX4" fmla="*/ 478465 w 1382233"/>
              <a:gd name="connsiteY4" fmla="*/ 382772 h 850605"/>
              <a:gd name="connsiteX5" fmla="*/ 0 w 1382233"/>
              <a:gd name="connsiteY5" fmla="*/ 850605 h 85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2233" h="850605">
                <a:moveTo>
                  <a:pt x="1382233" y="0"/>
                </a:moveTo>
                <a:cubicBezTo>
                  <a:pt x="1219200" y="9746"/>
                  <a:pt x="1056167" y="19493"/>
                  <a:pt x="1052623" y="42530"/>
                </a:cubicBezTo>
                <a:cubicBezTo>
                  <a:pt x="1049079" y="65567"/>
                  <a:pt x="1348563" y="115186"/>
                  <a:pt x="1360968" y="138223"/>
                </a:cubicBezTo>
                <a:cubicBezTo>
                  <a:pt x="1373373" y="161260"/>
                  <a:pt x="1274135" y="139996"/>
                  <a:pt x="1127051" y="180754"/>
                </a:cubicBezTo>
                <a:cubicBezTo>
                  <a:pt x="979967" y="221512"/>
                  <a:pt x="666307" y="271130"/>
                  <a:pt x="478465" y="382772"/>
                </a:cubicBezTo>
                <a:cubicBezTo>
                  <a:pt x="290623" y="494414"/>
                  <a:pt x="145311" y="672509"/>
                  <a:pt x="0" y="850605"/>
                </a:cubicBezTo>
              </a:path>
            </a:pathLst>
          </a:custGeom>
          <a:ln w="1905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666" name="Flowchart: Sequential Access Storage 665"/>
          <p:cNvSpPr/>
          <p:nvPr/>
        </p:nvSpPr>
        <p:spPr>
          <a:xfrm>
            <a:off x="4919664" y="4372172"/>
            <a:ext cx="2389187" cy="2035175"/>
          </a:xfrm>
          <a:prstGeom prst="flowChartMagneticTape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2400" kern="0" dirty="0">
                <a:latin typeface="Calibri"/>
              </a:rPr>
              <a:t>Registered Continuous Query</a:t>
            </a:r>
          </a:p>
        </p:txBody>
      </p:sp>
      <p:sp>
        <p:nvSpPr>
          <p:cNvPr id="4" name="Cloud Callout 3"/>
          <p:cNvSpPr/>
          <p:nvPr/>
        </p:nvSpPr>
        <p:spPr bwMode="auto">
          <a:xfrm>
            <a:off x="2209800" y="2578296"/>
            <a:ext cx="2743200" cy="1981200"/>
          </a:xfrm>
          <a:prstGeom prst="cloudCallout">
            <a:avLst>
              <a:gd name="adj1" fmla="val -25266"/>
              <a:gd name="adj2" fmla="val 9311"/>
            </a:avLst>
          </a:prstGeom>
          <a:solidFill>
            <a:srgbClr val="B2B2B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kern="0" dirty="0">
                <a:solidFill>
                  <a:prstClr val="black"/>
                </a:solidFill>
                <a:latin typeface="Calibri"/>
              </a:rPr>
              <a:t>Dynamic System</a:t>
            </a:r>
            <a:endParaRPr lang="en-GB" sz="1200" b="1" dirty="0">
              <a:solidFill>
                <a:srgbClr val="49695D"/>
              </a:solidFill>
              <a:latin typeface="Arial" charset="0"/>
            </a:endParaRPr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9DEAD302-935D-6D4B-B0AE-8AF6141027D1}"/>
              </a:ext>
            </a:extLst>
          </p:cNvPr>
          <p:cNvGrpSpPr/>
          <p:nvPr/>
        </p:nvGrpSpPr>
        <p:grpSpPr>
          <a:xfrm>
            <a:off x="2382057" y="6087147"/>
            <a:ext cx="1265079" cy="215444"/>
            <a:chOff x="806734" y="4046186"/>
            <a:chExt cx="1694728" cy="288614"/>
          </a:xfrm>
        </p:grpSpPr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58EC1983-03DB-1B44-A549-61348476FD1B}"/>
                </a:ext>
              </a:extLst>
            </p:cNvPr>
            <p:cNvSpPr txBox="1"/>
            <p:nvPr/>
          </p:nvSpPr>
          <p:spPr>
            <a:xfrm>
              <a:off x="1402701" y="4046186"/>
              <a:ext cx="1098761" cy="28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E. Della Valle</a:t>
              </a:r>
            </a:p>
          </p:txBody>
        </p:sp>
        <p:pic>
          <p:nvPicPr>
            <p:cNvPr id="409" name="Picture 2" descr="https://mirrors.creativecommons.org/presskit/buttons/88x31/png/by.png">
              <a:extLst>
                <a:ext uri="{FF2B5EF4-FFF2-40B4-BE49-F238E27FC236}">
                  <a16:creationId xmlns:a16="http://schemas.microsoft.com/office/drawing/2014/main" id="{37A2213A-84B8-FB4A-A9FA-CE1C68CFF2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34" y="4078829"/>
              <a:ext cx="645190" cy="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B6CDEA34-1B19-724E-B324-0094ADE87854}"/>
                </a:ext>
              </a:extLst>
            </p:cNvPr>
            <p:cNvSpPr/>
            <p:nvPr/>
          </p:nvSpPr>
          <p:spPr>
            <a:xfrm>
              <a:off x="806734" y="4078829"/>
              <a:ext cx="1633835" cy="225736"/>
            </a:xfrm>
            <a:prstGeom prst="rect">
              <a:avLst/>
            </a:prstGeom>
            <a:noFill/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>
                <a:solidFill>
                  <a:schemeClr val="tx1"/>
                </a:solidFill>
              </a:endParaRP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82BA1-FE9D-BE49-B758-B7FB569ED8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203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0.16667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31 -2.59259E-6 L 0.13372 -2.5925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DECBA-ED24-A844-95FF-0E9E9AB5CE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28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2E47E-9FC4-8643-B013-2F3B1ADB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DSMS Semantics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D7D1B6-CC3E-F44B-ABD4-633DAD8DA242}"/>
              </a:ext>
            </a:extLst>
          </p:cNvPr>
          <p:cNvSpPr/>
          <p:nvPr/>
        </p:nvSpPr>
        <p:spPr>
          <a:xfrm>
            <a:off x="1891149" y="5698423"/>
            <a:ext cx="8407101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t-IT" dirty="0" err="1"/>
              <a:t>Arasu</a:t>
            </a:r>
            <a:r>
              <a:rPr lang="it-IT" dirty="0"/>
              <a:t>, A., </a:t>
            </a:r>
            <a:r>
              <a:rPr lang="it-IT" dirty="0" err="1"/>
              <a:t>Babu</a:t>
            </a:r>
            <a:r>
              <a:rPr lang="it-IT" dirty="0"/>
              <a:t>, S. and </a:t>
            </a:r>
            <a:r>
              <a:rPr lang="it-IT" dirty="0" err="1"/>
              <a:t>Widom</a:t>
            </a:r>
            <a:r>
              <a:rPr lang="it-IT" dirty="0"/>
              <a:t>, </a:t>
            </a:r>
            <a:r>
              <a:rPr lang="it-IT" dirty="0" err="1"/>
              <a:t>J</a:t>
            </a:r>
            <a:r>
              <a:rPr lang="it-IT" dirty="0"/>
              <a:t>., 2006. </a:t>
            </a:r>
            <a:r>
              <a:rPr lang="it-IT" b="1" dirty="0"/>
              <a:t>The CQL </a:t>
            </a:r>
            <a:r>
              <a:rPr lang="it-IT" b="1" dirty="0" err="1"/>
              <a:t>continuous</a:t>
            </a:r>
            <a:r>
              <a:rPr lang="it-IT" b="1" dirty="0"/>
              <a:t> </a:t>
            </a:r>
            <a:r>
              <a:rPr lang="it-IT" b="1" dirty="0" err="1"/>
              <a:t>query</a:t>
            </a:r>
            <a:r>
              <a:rPr lang="it-IT" b="1" dirty="0"/>
              <a:t> </a:t>
            </a:r>
            <a:r>
              <a:rPr lang="it-IT" b="1" dirty="0" err="1"/>
              <a:t>language</a:t>
            </a:r>
            <a:r>
              <a:rPr lang="it-IT" b="1" dirty="0"/>
              <a:t>: </a:t>
            </a:r>
            <a:r>
              <a:rPr lang="it-IT" b="1" dirty="0" err="1"/>
              <a:t>semantic</a:t>
            </a:r>
            <a:r>
              <a:rPr lang="it-IT" b="1" dirty="0"/>
              <a:t> </a:t>
            </a:r>
            <a:r>
              <a:rPr lang="it-IT" b="1" dirty="0" err="1"/>
              <a:t>foundations</a:t>
            </a:r>
            <a:r>
              <a:rPr lang="it-IT" b="1" dirty="0"/>
              <a:t> and </a:t>
            </a:r>
            <a:r>
              <a:rPr lang="it-IT" b="1" dirty="0" err="1"/>
              <a:t>query</a:t>
            </a:r>
            <a:r>
              <a:rPr lang="it-IT" b="1" dirty="0"/>
              <a:t> </a:t>
            </a:r>
            <a:r>
              <a:rPr lang="it-IT" b="1" dirty="0" err="1"/>
              <a:t>execution</a:t>
            </a:r>
            <a:r>
              <a:rPr lang="it-IT" dirty="0"/>
              <a:t>. </a:t>
            </a:r>
            <a:r>
              <a:rPr lang="it-IT" i="1" dirty="0"/>
              <a:t>The VLDB Journal</a:t>
            </a:r>
            <a:r>
              <a:rPr lang="it-IT" dirty="0"/>
              <a:t>, </a:t>
            </a:r>
            <a:r>
              <a:rPr lang="it-IT" i="1" dirty="0"/>
              <a:t>15</a:t>
            </a:r>
            <a:r>
              <a:rPr lang="it-IT" dirty="0"/>
              <a:t>(2), pp.121-142.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BC0FA7-F3EE-014F-855E-A8A0E3A7B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00C9D9B-4603-7149-AE78-93386DED4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48" b="16588"/>
          <a:stretch/>
        </p:blipFill>
        <p:spPr>
          <a:xfrm>
            <a:off x="1390300" y="1314450"/>
            <a:ext cx="92586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98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94DB3-37D6-C84B-9C90-523BE62FE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D4B205-4904-2F49-860A-CDBD2221A2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29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FB3F5E-70EB-554F-B457-04073C1EF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DSMS</a:t>
            </a:r>
          </a:p>
        </p:txBody>
      </p:sp>
      <p:pic>
        <p:nvPicPr>
          <p:cNvPr id="1028" name="Picture 4" descr="Apache Structured Streaming for End-to-End Real-Time Application | by  Shuhana | intelligentmachines | Medium">
            <a:extLst>
              <a:ext uri="{FF2B5EF4-FFF2-40B4-BE49-F238E27FC236}">
                <a16:creationId xmlns:a16="http://schemas.microsoft.com/office/drawing/2014/main" id="{09870C1A-7B2E-3144-9C34-B2B3A36E9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713" y="167871"/>
            <a:ext cx="1812086" cy="156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66F45BCE-2E60-AA4A-90AF-66582387E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58" b="20608"/>
          <a:stretch/>
        </p:blipFill>
        <p:spPr>
          <a:xfrm>
            <a:off x="1009650" y="1414265"/>
            <a:ext cx="9544050" cy="494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98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premises: continuity matters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8BA18C4-6C2E-BA41-9955-AF0635547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6" t="18296" b="19168"/>
          <a:stretch/>
        </p:blipFill>
        <p:spPr>
          <a:xfrm>
            <a:off x="868364" y="1456841"/>
            <a:ext cx="10188574" cy="4899509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4F5F8871-F8D1-4F4B-9F58-DD1ABE4991E6}"/>
              </a:ext>
            </a:extLst>
          </p:cNvPr>
          <p:cNvSpPr/>
          <p:nvPr/>
        </p:nvSpPr>
        <p:spPr>
          <a:xfrm>
            <a:off x="5548393" y="1456841"/>
            <a:ext cx="5858360" cy="4711484"/>
          </a:xfrm>
          <a:custGeom>
            <a:avLst/>
            <a:gdLst>
              <a:gd name="connsiteX0" fmla="*/ 867905 w 5858360"/>
              <a:gd name="connsiteY0" fmla="*/ 2340244 h 4711484"/>
              <a:gd name="connsiteX1" fmla="*/ 0 w 5858360"/>
              <a:gd name="connsiteY1" fmla="*/ 976393 h 4711484"/>
              <a:gd name="connsiteX2" fmla="*/ 15499 w 5858360"/>
              <a:gd name="connsiteY2" fmla="*/ 15498 h 4711484"/>
              <a:gd name="connsiteX3" fmla="*/ 5858360 w 5858360"/>
              <a:gd name="connsiteY3" fmla="*/ 0 h 4711484"/>
              <a:gd name="connsiteX4" fmla="*/ 5811865 w 5858360"/>
              <a:gd name="connsiteY4" fmla="*/ 4711484 h 4711484"/>
              <a:gd name="connsiteX5" fmla="*/ 46495 w 5858360"/>
              <a:gd name="connsiteY5" fmla="*/ 4711484 h 4711484"/>
              <a:gd name="connsiteX6" fmla="*/ 92990 w 5858360"/>
              <a:gd name="connsiteY6" fmla="*/ 4138047 h 4711484"/>
              <a:gd name="connsiteX7" fmla="*/ 867905 w 5858360"/>
              <a:gd name="connsiteY7" fmla="*/ 2340244 h 471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8360" h="4711484">
                <a:moveTo>
                  <a:pt x="867905" y="2340244"/>
                </a:moveTo>
                <a:lnTo>
                  <a:pt x="0" y="976393"/>
                </a:lnTo>
                <a:lnTo>
                  <a:pt x="15499" y="15498"/>
                </a:lnTo>
                <a:lnTo>
                  <a:pt x="5858360" y="0"/>
                </a:lnTo>
                <a:lnTo>
                  <a:pt x="5811865" y="4711484"/>
                </a:lnTo>
                <a:lnTo>
                  <a:pt x="46495" y="4711484"/>
                </a:lnTo>
                <a:lnTo>
                  <a:pt x="92990" y="4138047"/>
                </a:lnTo>
                <a:lnTo>
                  <a:pt x="867905" y="2340244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65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81FE97-0DD4-A741-8AAF-A7048BDB82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E9335A-6F57-8E46-8D59-A4D41DA364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30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64DC1E-4899-BB4C-9E15-778BC5D31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Extensions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16894F-43FE-7541-A342-53472CE10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68125"/>
            <a:ext cx="5181600" cy="36662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Windowed aggregation</a:t>
            </a:r>
          </a:p>
          <a:p>
            <a:pPr marL="0" indent="0">
              <a:buNone/>
            </a:pP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x, COUNT(*), SUM(y)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s1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WINDOW </a:t>
            </a:r>
            <a:b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TUMBLING (SIZE 1 MINUTE)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GROUP BY x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EMIT CHANGES; 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9C7A1D-2326-8644-A6FD-6DAC4E855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68125"/>
            <a:ext cx="5181600" cy="36662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Join two streams together</a:t>
            </a:r>
          </a:p>
          <a:p>
            <a:pPr marL="0" indent="0">
              <a:buNone/>
            </a:pP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CREATE STREAM s3 AS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s1.c1, s2.c2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s1 JOIN s2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WITHIN 5 MINUTES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ON s1.c1 = s2.c1 </a:t>
            </a:r>
          </a:p>
          <a:p>
            <a:pPr marL="0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EMIT CHANGES; </a:t>
            </a:r>
          </a:p>
          <a:p>
            <a:endParaRPr lang="en-US" dirty="0"/>
          </a:p>
        </p:txBody>
      </p:sp>
      <p:pic>
        <p:nvPicPr>
          <p:cNvPr id="23554" name="Picture 2" descr="Exploring ARRAY, MAP and LIST in ksqlDB">
            <a:extLst>
              <a:ext uri="{FF2B5EF4-FFF2-40B4-BE49-F238E27FC236}">
                <a16:creationId xmlns:a16="http://schemas.microsoft.com/office/drawing/2014/main" id="{60F194E3-274B-C146-9690-F0CE69FAB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681" y="384498"/>
            <a:ext cx="3868118" cy="155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794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31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Typically queries are placed in a network</a:t>
            </a:r>
            <a:endParaRPr lang="en-GB" sz="36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232B99-4F4A-154A-96FE-4E31C8D6F2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51141ED-F9B7-3946-ADD8-D90D7E9BA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0" b="13514"/>
          <a:stretch/>
        </p:blipFill>
        <p:spPr>
          <a:xfrm>
            <a:off x="1314449" y="1508390"/>
            <a:ext cx="9563100" cy="484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14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32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Typically queries are placed in a network</a:t>
            </a:r>
            <a:endParaRPr lang="en-GB" sz="3600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4CA5560-462F-D74C-A6F8-868FAC0182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6" b="18073"/>
          <a:stretch/>
        </p:blipFill>
        <p:spPr bwMode="auto">
          <a:xfrm>
            <a:off x="838200" y="1637041"/>
            <a:ext cx="10796045" cy="445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719BA0-ED9A-D64D-9A61-68F1C374DA58}"/>
              </a:ext>
            </a:extLst>
          </p:cNvPr>
          <p:cNvSpPr/>
          <p:nvPr/>
        </p:nvSpPr>
        <p:spPr>
          <a:xfrm rot="16200000">
            <a:off x="-1747312" y="3740936"/>
            <a:ext cx="48251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src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: 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docs.confluent.io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/platform/current/control-center/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ksql.html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232B99-4F4A-154A-96FE-4E31C8D6F2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3105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56F3C2-BDB0-9C46-A230-E964614906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3AF9A6-9AAC-7B41-8634-4F01EDF99C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33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33053D-AE29-FD49-8D69-D44B41C62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85D2F0-8CAB-AF4E-B974-43B6002FA8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Emanuele Della Valle">
            <a:extLst>
              <a:ext uri="{FF2B5EF4-FFF2-40B4-BE49-F238E27FC236}">
                <a16:creationId xmlns:a16="http://schemas.microsoft.com/office/drawing/2014/main" id="{94F6595C-9870-9948-A5E9-F37C67D68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063E94-30DE-E94A-8D03-72A35A694DBF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63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7EDE3-4264-9340-8066-FA898A3A3FAA}"/>
              </a:ext>
            </a:extLst>
          </p:cNvPr>
          <p:cNvSpPr txBox="1"/>
          <p:nvPr/>
        </p:nvSpPr>
        <p:spPr>
          <a:xfrm>
            <a:off x="199252" y="61188"/>
            <a:ext cx="7373607" cy="317009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4000" b="0" dirty="0">
                <a:solidFill>
                  <a:schemeClr val="bg1"/>
                </a:solidFill>
              </a:rPr>
              <a:t>Taming</a:t>
            </a:r>
          </a:p>
          <a:p>
            <a:r>
              <a:rPr lang="en-US" sz="4000" i="1" dirty="0">
                <a:solidFill>
                  <a:schemeClr val="bg1"/>
                </a:solidFill>
              </a:rPr>
              <a:t>Continuous numerous flows that can turn into a torrent</a:t>
            </a:r>
            <a:br>
              <a:rPr lang="en-US" sz="4000" b="0" dirty="0">
                <a:solidFill>
                  <a:schemeClr val="bg1"/>
                </a:solidFill>
              </a:rPr>
            </a:br>
            <a:r>
              <a:rPr lang="en-US" sz="4000" b="0" dirty="0">
                <a:solidFill>
                  <a:schemeClr val="bg1"/>
                </a:solidFill>
              </a:rPr>
              <a:t>with</a:t>
            </a:r>
            <a:br>
              <a:rPr lang="en-US" sz="4000" b="0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Complex Event Processing</a:t>
            </a:r>
            <a:endParaRPr lang="en-US" sz="4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77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34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Complex Event Processing (CEP)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 dirty="0"/>
              <a:t>CEP systems adds the ability to deploy </a:t>
            </a:r>
            <a:r>
              <a:rPr lang="en-US" sz="3200" i="1" dirty="0"/>
              <a:t>rules</a:t>
            </a:r>
            <a:r>
              <a:rPr lang="en-US" sz="3200" dirty="0"/>
              <a:t> that describe how composite events can be generated from primitive (or composite) ones</a:t>
            </a:r>
          </a:p>
          <a:p>
            <a:pPr eaLnBrk="1" hangingPunct="1"/>
            <a:r>
              <a:rPr lang="en-US" sz="3200" dirty="0"/>
              <a:t>Typical CEP rules search</a:t>
            </a:r>
            <a:br>
              <a:rPr lang="en-US" sz="3200" dirty="0"/>
            </a:br>
            <a:r>
              <a:rPr lang="en-US" sz="3200" dirty="0"/>
              <a:t>for </a:t>
            </a:r>
            <a:r>
              <a:rPr lang="en-US" sz="3200" b="1" i="1" dirty="0"/>
              <a:t>sequences of events</a:t>
            </a:r>
          </a:p>
          <a:p>
            <a:pPr lvl="1"/>
            <a:r>
              <a:rPr lang="en-US" sz="2800" dirty="0"/>
              <a:t>Raise C if A</a:t>
            </a:r>
            <a:r>
              <a:rPr lang="en-US" sz="2800" dirty="0">
                <a:sym typeface="Symbol"/>
              </a:rPr>
              <a:t>B</a:t>
            </a:r>
            <a:endParaRPr lang="en-US" sz="2800" dirty="0"/>
          </a:p>
          <a:p>
            <a:pPr eaLnBrk="1" hangingPunct="1"/>
            <a:r>
              <a:rPr lang="en-US" sz="3200" dirty="0"/>
              <a:t>Time is a key aspect</a:t>
            </a:r>
            <a:br>
              <a:rPr lang="en-US" sz="3200" dirty="0"/>
            </a:br>
            <a:r>
              <a:rPr lang="en-US" sz="3200" dirty="0"/>
              <a:t>in CEP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562600" y="3140969"/>
            <a:ext cx="4724400" cy="2514601"/>
            <a:chOff x="1752600" y="3200400"/>
            <a:chExt cx="5643563" cy="2514601"/>
          </a:xfrm>
        </p:grpSpPr>
        <p:pic>
          <p:nvPicPr>
            <p:cNvPr id="69638" name="Picture 5" descr="cep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52600" y="3200400"/>
              <a:ext cx="5643563" cy="2033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Arrow Connector 7"/>
            <p:cNvCxnSpPr/>
            <p:nvPr/>
          </p:nvCxnSpPr>
          <p:spPr>
            <a:xfrm rot="16200000" flipV="1">
              <a:off x="4077210" y="5371590"/>
              <a:ext cx="685800" cy="102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/>
            <p:cNvSpPr txBox="1">
              <a:spLocks/>
            </p:cNvSpPr>
            <p:nvPr/>
          </p:nvSpPr>
          <p:spPr bwMode="auto">
            <a:xfrm>
              <a:off x="4832350" y="5286979"/>
              <a:ext cx="577850" cy="343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 fontAlgn="base">
                <a:spcAft>
                  <a:spcPct val="0"/>
                </a:spcAft>
                <a:defRPr/>
              </a:pPr>
              <a:r>
                <a:rPr lang="en-US" sz="1200" b="1" kern="0" dirty="0"/>
                <a:t>Rules</a:t>
              </a:r>
              <a:endParaRPr lang="en-US" sz="1050" b="1" kern="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34103" y="5300030"/>
              <a:ext cx="253914" cy="297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lIns="45720" tIns="18288" rIns="45720" bIns="18288" rtlCol="0">
              <a:spAutoFit/>
            </a:bodyPr>
            <a:lstStyle/>
            <a:p>
              <a:pPr>
                <a:lnSpc>
                  <a:spcPts val="500"/>
                </a:lnSpc>
              </a:pPr>
              <a:r>
                <a:rPr lang="en-US" sz="600" dirty="0"/>
                <a:t>-----</a:t>
              </a:r>
            </a:p>
            <a:p>
              <a:pPr>
                <a:lnSpc>
                  <a:spcPts val="500"/>
                </a:lnSpc>
              </a:pPr>
              <a:r>
                <a:rPr lang="en-US" sz="600" dirty="0"/>
                <a:t>-----</a:t>
              </a:r>
            </a:p>
            <a:p>
              <a:pPr>
                <a:lnSpc>
                  <a:spcPts val="500"/>
                </a:lnSpc>
              </a:pPr>
              <a:r>
                <a:rPr lang="en-US" sz="600" dirty="0"/>
                <a:t>-----</a:t>
              </a:r>
            </a:p>
            <a:p>
              <a:pPr>
                <a:lnSpc>
                  <a:spcPts val="500"/>
                </a:lnSpc>
              </a:pPr>
              <a:r>
                <a:rPr lang="en-US" sz="600" dirty="0"/>
                <a:t>-----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F018F-F9A0-D044-9870-5A2325071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7459D7-83CC-B74F-8B53-4393C6409BD3}"/>
              </a:ext>
            </a:extLst>
          </p:cNvPr>
          <p:cNvSpPr/>
          <p:nvPr/>
        </p:nvSpPr>
        <p:spPr>
          <a:xfrm>
            <a:off x="1087581" y="5767378"/>
            <a:ext cx="10016835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/>
              <a:t>Cugola</a:t>
            </a:r>
            <a:r>
              <a:rPr lang="en-GB" dirty="0"/>
              <a:t>, G., &amp; </a:t>
            </a:r>
            <a:r>
              <a:rPr lang="en-GB" dirty="0" err="1"/>
              <a:t>Margara</a:t>
            </a:r>
            <a:r>
              <a:rPr lang="en-GB" dirty="0"/>
              <a:t>, A. (2012). </a:t>
            </a:r>
            <a:r>
              <a:rPr lang="en-GB" b="1" dirty="0"/>
              <a:t>Processing flows of information: From data stream to complex event processing</a:t>
            </a:r>
            <a:r>
              <a:rPr lang="en-GB" dirty="0"/>
              <a:t>. </a:t>
            </a:r>
            <a:r>
              <a:rPr lang="en-GB" i="1" dirty="0"/>
              <a:t>ACM Computing Surveys (CSUR)</a:t>
            </a:r>
            <a:r>
              <a:rPr lang="en-GB" dirty="0"/>
              <a:t>, </a:t>
            </a:r>
            <a:r>
              <a:rPr lang="en-GB" i="1" dirty="0"/>
              <a:t>44</a:t>
            </a:r>
            <a:r>
              <a:rPr lang="en-GB" dirty="0"/>
              <a:t>(3), 1-62.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45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BF3E4-2063-F149-8AB9-753646DFB0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35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9FB6E-89F6-2F4E-B73F-73FA0BC8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CEP semantics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D13AB4-CC49-6C41-81EA-3CEF4055A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290011" cy="4351338"/>
          </a:xfrm>
        </p:spPr>
        <p:txBody>
          <a:bodyPr/>
          <a:lstStyle/>
          <a:p>
            <a:r>
              <a:rPr lang="en-US" dirty="0"/>
              <a:t>subsets of Allen’s Interval Algebra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CD208-FBD9-2B44-9B7E-6D37B1375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914" y="1466561"/>
            <a:ext cx="5280409" cy="50670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2A0F31-FFAD-8346-BEA4-9C71ABC9EB65}"/>
              </a:ext>
            </a:extLst>
          </p:cNvPr>
          <p:cNvSpPr/>
          <p:nvPr/>
        </p:nvSpPr>
        <p:spPr>
          <a:xfrm rot="16200000">
            <a:off x="6395371" y="3653340"/>
            <a:ext cx="54527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src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https://en.wikipedia.org/wiki/Allen%27s_interval_algebra</a:t>
            </a:r>
            <a:r>
              <a:rPr lang="en-US" sz="1400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2482537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7B34E9-8CFE-FC44-8C45-8C5E1D5FD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C0F1BB-3488-9A4B-B47E-58A9426F29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36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184790-1C51-2845-B6AD-D2430A6E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8D6B1C-7A00-6945-AF0A-A53557702E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Event Processing Language (EPL)</a:t>
            </a:r>
          </a:p>
          <a:p>
            <a:pPr marL="51435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insert into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alertIBM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51435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select *</a:t>
            </a:r>
          </a:p>
          <a:p>
            <a:pPr marL="51435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pattern [</a:t>
            </a:r>
          </a:p>
          <a:p>
            <a:pPr marL="51435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every ( </a:t>
            </a:r>
          </a:p>
          <a:p>
            <a:pPr marL="51435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StockTick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(name="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IBM",price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&gt;100) </a:t>
            </a:r>
          </a:p>
          <a:p>
            <a:pPr marL="51435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-&gt; </a:t>
            </a:r>
          </a:p>
          <a:p>
            <a:pPr marL="51435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StockTick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(name="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IBM",price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&lt;100) </a:t>
            </a:r>
          </a:p>
          <a:p>
            <a:pPr marL="51435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		where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timer:within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(60 seconds))</a:t>
            </a:r>
          </a:p>
          <a:p>
            <a:pPr marL="51435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];</a:t>
            </a:r>
          </a:p>
          <a:p>
            <a:pPr marL="228600" lvl="1">
              <a:spcBef>
                <a:spcPts val="1000"/>
              </a:spcBef>
            </a:pPr>
            <a:r>
              <a:rPr lang="en-GB" dirty="0">
                <a:solidFill>
                  <a:srgbClr val="0B1E46"/>
                </a:solidFill>
                <a:latin typeface="Titillium" panose="00000500000000000000" pitchFamily="50" charset="0"/>
              </a:rPr>
              <a:t>Supported since 2006 Esper by </a:t>
            </a:r>
            <a:r>
              <a:rPr lang="en-GB" dirty="0" err="1">
                <a:solidFill>
                  <a:srgbClr val="0B1E46"/>
                </a:solidFill>
                <a:latin typeface="Titillium" panose="00000500000000000000" pitchFamily="50" charset="0"/>
              </a:rPr>
              <a:t>EsperTech</a:t>
            </a:r>
            <a:r>
              <a:rPr lang="en-GB" dirty="0">
                <a:solidFill>
                  <a:srgbClr val="0B1E46"/>
                </a:solidFill>
                <a:latin typeface="Titillium" panose="00000500000000000000" pitchFamily="50" charset="0"/>
              </a:rPr>
              <a:t> Inc. and Oracle CEP</a:t>
            </a:r>
            <a:endParaRPr lang="en-US" dirty="0">
              <a:solidFill>
                <a:srgbClr val="0B1E46"/>
              </a:solidFill>
              <a:latin typeface="Titillium" panose="00000500000000000000" pitchFamily="50" charset="0"/>
            </a:endParaRPr>
          </a:p>
          <a:p>
            <a:pPr lvl="1"/>
            <a:endParaRPr lang="en-US" dirty="0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05B72782-099B-6D44-8549-791DEC8BBCD2}"/>
              </a:ext>
            </a:extLst>
          </p:cNvPr>
          <p:cNvSpPr/>
          <p:nvPr/>
        </p:nvSpPr>
        <p:spPr>
          <a:xfrm>
            <a:off x="6834753" y="1690688"/>
            <a:ext cx="4897869" cy="1522775"/>
          </a:xfrm>
          <a:prstGeom prst="wedgeRectCallout">
            <a:avLst>
              <a:gd name="adj1" fmla="val -68040"/>
              <a:gd name="adj2" fmla="val 84878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Write a query which alerts on each IBM stock tick with a price greater then 100 followed by an IBM stock tick lower than 100 within 60 seconds</a:t>
            </a:r>
          </a:p>
        </p:txBody>
      </p:sp>
      <p:pic>
        <p:nvPicPr>
          <p:cNvPr id="30722" name="Picture 2" descr="EsperTech - Leader in Complex Event Processing">
            <a:extLst>
              <a:ext uri="{FF2B5EF4-FFF2-40B4-BE49-F238E27FC236}">
                <a16:creationId xmlns:a16="http://schemas.microsoft.com/office/drawing/2014/main" id="{D8243A28-3634-C14E-83C5-893464DDB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206" y="553270"/>
            <a:ext cx="3254416" cy="78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638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37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Expressive Detecting Languages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833"/>
          <a:stretch/>
        </p:blipFill>
        <p:spPr>
          <a:xfrm rot="5400000">
            <a:off x="1934767" y="-26347"/>
            <a:ext cx="4827005" cy="79383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6C33-AA32-A04B-B6D5-990465A08B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5E5FF-FA6E-314A-AD34-C38132335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3"/>
          <a:stretch/>
        </p:blipFill>
        <p:spPr>
          <a:xfrm>
            <a:off x="7959299" y="2157413"/>
            <a:ext cx="4109377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09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63685C-00CD-6346-B1BA-47AA425F35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EC85F-1193-3542-958B-4934AD60EB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38</a:t>
            </a:fld>
            <a:endParaRPr lang="it-I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45D1F0-34BC-8549-96C3-2128E34B2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 event-based systems fight the torrent effect?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458AE9F-E7A4-3941-A076-834C26487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0" b="7968"/>
          <a:stretch/>
        </p:blipFill>
        <p:spPr>
          <a:xfrm>
            <a:off x="1981200" y="1527486"/>
            <a:ext cx="8001000" cy="489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21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72B022-277B-DB46-ADA3-9FDA06554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151BA96-CAB4-7243-9AF6-9F9919267F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27DC1-3F10-A648-8F5C-95FEEF5B92B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651500" cy="365125"/>
          </a:xfrm>
        </p:spPr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838B60-9EAF-3B44-8D12-B743D2C066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74263" y="6356350"/>
            <a:ext cx="2217737" cy="365125"/>
          </a:xfrm>
        </p:spPr>
        <p:txBody>
          <a:bodyPr/>
          <a:lstStyle/>
          <a:p>
            <a:fld id="{0365D038-E70F-B244-A1AE-4DC4A8F32122}" type="slidenum">
              <a:rPr lang="it-IT" smtClean="0"/>
              <a:t>39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9998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premises: continuity matters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8BA18C4-6C2E-BA41-9955-AF0635547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6" t="18296" b="19168"/>
          <a:stretch/>
        </p:blipFill>
        <p:spPr>
          <a:xfrm>
            <a:off x="868364" y="1456841"/>
            <a:ext cx="10188574" cy="489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87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52F674-96F1-E24B-BDFA-1357D67D4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10287000" cy="70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57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8798C2-C5E9-7E43-BABB-CC0BBA264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6908" y="2194520"/>
            <a:ext cx="10516891" cy="1904999"/>
          </a:xfrm>
        </p:spPr>
        <p:txBody>
          <a:bodyPr/>
          <a:lstStyle/>
          <a:p>
            <a:pPr algn="ctr"/>
            <a:r>
              <a:rPr lang="en-US" dirty="0"/>
              <a:t>Thank you for your attention!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89072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CD9AFD-AE92-B34B-8DB8-999659AB5E3B}" type="slidenum">
              <a:rPr lang="en-GB" smtClean="0"/>
              <a:t>42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471748"/>
            <a:ext cx="10809850" cy="4351338"/>
          </a:xfrm>
        </p:spPr>
        <p:txBody>
          <a:bodyPr>
            <a:noAutofit/>
          </a:bodyPr>
          <a:lstStyle/>
          <a:p>
            <a:r>
              <a:rPr lang="en-GB" sz="2400" dirty="0"/>
              <a:t>These slides are partially based on </a:t>
            </a:r>
          </a:p>
          <a:p>
            <a:pPr lvl="1"/>
            <a:r>
              <a:rPr lang="en-GB" sz="2000" dirty="0"/>
              <a:t>"A </a:t>
            </a:r>
            <a:r>
              <a:rPr lang="en-GB" sz="2000" dirty="0" err="1"/>
              <a:t>modeling</a:t>
            </a:r>
            <a:r>
              <a:rPr lang="en-GB" sz="2000" dirty="0"/>
              <a:t> framework for DSMS and CEP" by G. </a:t>
            </a:r>
            <a:r>
              <a:rPr lang="en-GB" sz="2000" dirty="0" err="1"/>
              <a:t>Cugola</a:t>
            </a:r>
            <a:r>
              <a:rPr lang="en-GB" sz="2000" dirty="0"/>
              <a:t> and A. </a:t>
            </a:r>
            <a:r>
              <a:rPr lang="en-GB" sz="2000" dirty="0" err="1"/>
              <a:t>Margara</a:t>
            </a:r>
            <a:r>
              <a:rPr lang="en-GB" sz="2000" dirty="0"/>
              <a:t> presented in the PhD course on "Stream and complex event processing" offered by Politecnico di Milano in 2015.</a:t>
            </a:r>
          </a:p>
          <a:p>
            <a:pPr lvl="2"/>
            <a:r>
              <a:rPr lang="en-GB" sz="1800" dirty="0">
                <a:hlinkClick r:id="rId2"/>
              </a:rPr>
              <a:t>http://www.streamreasoning.org/courses/scep2015</a:t>
            </a:r>
            <a:endParaRPr lang="en-GB" sz="1800" dirty="0"/>
          </a:p>
          <a:p>
            <a:pPr lvl="1"/>
            <a:r>
              <a:rPr lang="en-GB" sz="2000" dirty="0"/>
              <a:t>"Tutorial: Stream Processing Languages" by Martin </a:t>
            </a:r>
            <a:r>
              <a:rPr lang="en-GB" sz="2000" dirty="0" err="1"/>
              <a:t>Hirzel</a:t>
            </a:r>
            <a:r>
              <a:rPr lang="en-GB" sz="2000" dirty="0"/>
              <a:t>, IBM Research AI. 1 November 2017</a:t>
            </a:r>
            <a:br>
              <a:rPr lang="en-GB" sz="2000" dirty="0"/>
            </a:br>
            <a:r>
              <a:rPr lang="en-GB" sz="2000" dirty="0" err="1"/>
              <a:t>Dagstuhl</a:t>
            </a:r>
            <a:r>
              <a:rPr lang="en-GB" sz="2000" dirty="0"/>
              <a:t> Seminar on Big Stream Processing Systems </a:t>
            </a:r>
          </a:p>
          <a:p>
            <a:pPr lvl="2"/>
            <a:r>
              <a:rPr lang="en-GB" sz="1800" dirty="0">
                <a:hlinkClick r:id="rId3"/>
              </a:rPr>
              <a:t>https://materials.dagstuhl.de/files/17/17441/17441.MartinHirzel1.Slides.pdf</a:t>
            </a:r>
            <a:r>
              <a:rPr lang="en-GB" sz="1800" dirty="0"/>
              <a:t> </a:t>
            </a:r>
          </a:p>
          <a:p>
            <a:pPr lvl="1"/>
            <a:r>
              <a:rPr lang="en-GB" sz="2000" dirty="0"/>
              <a:t>"The Death and Rebirth of the Event Driven Architecture" by Jay Kreps, Confluent, Kafka Summit 2018</a:t>
            </a:r>
          </a:p>
          <a:p>
            <a:pPr lvl="2"/>
            <a:r>
              <a:rPr lang="en-GB" sz="1800" dirty="0">
                <a:hlinkClick r:id="rId4"/>
              </a:rPr>
              <a:t>https://www.confluent.io/kafka-summit-london18/keynote-the-death-and-rebirth-of-the-event-driven-architecture</a:t>
            </a:r>
            <a:r>
              <a:rPr lang="en-GB" sz="1800" dirty="0"/>
              <a:t> </a:t>
            </a:r>
          </a:p>
          <a:p>
            <a:pPr lvl="1"/>
            <a:r>
              <a:rPr lang="en-GB" sz="2000" dirty="0"/>
              <a:t>“Time Series Databases” by Dmitry </a:t>
            </a:r>
            <a:r>
              <a:rPr lang="en-GB" sz="2000" dirty="0" err="1"/>
              <a:t>Namiot</a:t>
            </a:r>
            <a:endParaRPr lang="en-GB" sz="2000" dirty="0"/>
          </a:p>
          <a:p>
            <a:pPr lvl="2"/>
            <a:r>
              <a:rPr lang="en-GB" sz="1800" dirty="0">
                <a:hlinkClick r:id="rId5"/>
              </a:rPr>
              <a:t>https://www.slideshare.net/coldbeans/on-timeseries-databases</a:t>
            </a:r>
            <a:r>
              <a:rPr lang="en-GB" sz="1800" dirty="0"/>
              <a:t> </a:t>
            </a:r>
          </a:p>
          <a:p>
            <a:pPr lvl="1"/>
            <a:r>
              <a:rPr lang="en-GB" sz="2000" dirty="0"/>
              <a:t>“Fractal Tree Indexes : From Theory to Practice” by Tim Callaghan</a:t>
            </a:r>
          </a:p>
          <a:p>
            <a:pPr lvl="2"/>
            <a:r>
              <a:rPr lang="en-GB" sz="1800" dirty="0">
                <a:hlinkClick r:id="rId6"/>
              </a:rPr>
              <a:t>https://www.slideshare.net/tmcallaghan/20131112-plukfractaltreestheorytopractice</a:t>
            </a:r>
            <a:r>
              <a:rPr lang="en-GB" sz="1800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4E874-2F0E-9541-8985-E18E8ED78B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4224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4407-7C6D-344F-83C7-E8743D9BDE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Taming Velocity</a:t>
            </a:r>
            <a:br>
              <a:rPr lang="en-US" dirty="0"/>
            </a:br>
            <a:r>
              <a:rPr lang="en-US" dirty="0"/>
              <a:t>A Tale of Four Streams</a:t>
            </a:r>
            <a:endParaRPr lang="en-US" noProof="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4858F37-1763-AD46-910A-3C7ECD45A1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GB" sz="3500" dirty="0">
                <a:solidFill>
                  <a:schemeClr val="bg1">
                    <a:lumMod val="50000"/>
                  </a:schemeClr>
                </a:solidFill>
              </a:rPr>
              <a:t>Emanuele Della Valle</a:t>
            </a:r>
          </a:p>
          <a:p>
            <a:pPr lvl="0"/>
            <a:r>
              <a:rPr lang="en-GB" sz="2000" dirty="0"/>
              <a:t>prof @ </a:t>
            </a:r>
            <a:r>
              <a:rPr lang="en-GB" sz="2000" dirty="0" err="1"/>
              <a:t>Politecnico</a:t>
            </a:r>
            <a:r>
              <a:rPr lang="en-GB" sz="2000" dirty="0"/>
              <a:t> di Milano</a:t>
            </a:r>
          </a:p>
          <a:p>
            <a:pPr lvl="0"/>
            <a:r>
              <a:rPr lang="en-GB" sz="2000" dirty="0"/>
              <a:t>founder @ </a:t>
            </a:r>
            <a:r>
              <a:rPr lang="en-GB" sz="2000" dirty="0" err="1"/>
              <a:t>Quantia</a:t>
            </a:r>
            <a:r>
              <a:rPr lang="en-GB" sz="2000" dirty="0"/>
              <a:t> Consulting</a:t>
            </a:r>
          </a:p>
        </p:txBody>
      </p:sp>
    </p:spTree>
    <p:extLst>
      <p:ext uri="{BB962C8B-B14F-4D97-AF65-F5344CB8AC3E}">
        <p14:creationId xmlns:p14="http://schemas.microsoft.com/office/powerpoint/2010/main" val="1151643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premises: continuity matters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8BA18C4-6C2E-BA41-9955-AF0635547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6" t="18296" b="19168"/>
          <a:stretch/>
        </p:blipFill>
        <p:spPr>
          <a:xfrm>
            <a:off x="868364" y="1456841"/>
            <a:ext cx="10188574" cy="4899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8F9D9A-4C45-2A4D-BA08-3C4347FFF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72" y="2640027"/>
            <a:ext cx="4264001" cy="2926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1E1C35-3D13-ED4D-B770-060F8EA795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32" r="13939"/>
          <a:stretch/>
        </p:blipFill>
        <p:spPr>
          <a:xfrm>
            <a:off x="6657474" y="2480427"/>
            <a:ext cx="4023047" cy="3055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1759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6AC41-11FB-D74C-9012-66C6443F5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528" y="3090729"/>
            <a:ext cx="8958943" cy="737352"/>
          </a:xfrm>
        </p:spPr>
        <p:txBody>
          <a:bodyPr/>
          <a:lstStyle/>
          <a:p>
            <a:r>
              <a:rPr lang="en-US" dirty="0"/>
              <a:t> Stream: a useful metaphor to explore the solution space</a:t>
            </a:r>
          </a:p>
        </p:txBody>
      </p:sp>
    </p:spTree>
    <p:extLst>
      <p:ext uri="{BB962C8B-B14F-4D97-AF65-F5344CB8AC3E}">
        <p14:creationId xmlns:p14="http://schemas.microsoft.com/office/powerpoint/2010/main" val="3927820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6AC41-11FB-D74C-9012-66C6443F5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528" y="3090729"/>
            <a:ext cx="8958943" cy="737352"/>
          </a:xfrm>
        </p:spPr>
        <p:txBody>
          <a:bodyPr/>
          <a:lstStyle/>
          <a:p>
            <a:r>
              <a:rPr lang="en-US" dirty="0"/>
              <a:t>Streams take many forms …</a:t>
            </a:r>
          </a:p>
        </p:txBody>
      </p:sp>
    </p:spTree>
    <p:extLst>
      <p:ext uri="{BB962C8B-B14F-4D97-AF65-F5344CB8AC3E}">
        <p14:creationId xmlns:p14="http://schemas.microsoft.com/office/powerpoint/2010/main" val="754877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C076E0-0479-6F41-93DF-27A75DC003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880949" y="6336156"/>
            <a:ext cx="5651653" cy="365125"/>
          </a:xfrm>
        </p:spPr>
        <p:txBody>
          <a:bodyPr/>
          <a:lstStyle/>
          <a:p>
            <a:r>
              <a:rPr lang="it-IT" dirty="0"/>
              <a:t>@</a:t>
            </a:r>
            <a:r>
              <a:rPr lang="it-IT" dirty="0" err="1"/>
              <a:t>manudellavalle</a:t>
            </a:r>
            <a:r>
              <a:rPr lang="it-IT" dirty="0"/>
              <a:t> - http://</a:t>
            </a:r>
            <a:r>
              <a:rPr lang="it-IT" dirty="0" err="1"/>
              <a:t>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1A002C-068E-2A49-9FD9-E00F319256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8</a:t>
            </a:fld>
            <a:endParaRPr lang="it-IT" dirty="0"/>
          </a:p>
        </p:txBody>
      </p:sp>
      <p:pic>
        <p:nvPicPr>
          <p:cNvPr id="9" name="Content Placeholder 6" descr="A picture containing nature, water, tree, waterfall&#10;&#10;Description automatically generated">
            <a:extLst>
              <a:ext uri="{FF2B5EF4-FFF2-40B4-BE49-F238E27FC236}">
                <a16:creationId xmlns:a16="http://schemas.microsoft.com/office/drawing/2014/main" id="{5BD4334B-63E8-E048-B554-25CBDCA4B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79"/>
          <a:stretch/>
        </p:blipFill>
        <p:spPr>
          <a:xfrm>
            <a:off x="6107729" y="-25981"/>
            <a:ext cx="6154007" cy="3454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32CB19-FB25-E74B-9F6F-173FCCF4A4C9}"/>
              </a:ext>
            </a:extLst>
          </p:cNvPr>
          <p:cNvSpPr txBox="1"/>
          <p:nvPr/>
        </p:nvSpPr>
        <p:spPr>
          <a:xfrm>
            <a:off x="659396" y="1039789"/>
            <a:ext cx="5221553" cy="132343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r"/>
            <a:r>
              <a:rPr lang="en-US" sz="4000" b="1" dirty="0"/>
              <a:t>Myriads</a:t>
            </a:r>
            <a:r>
              <a:rPr lang="en-US" sz="4000" b="0" dirty="0"/>
              <a:t> of </a:t>
            </a:r>
            <a:r>
              <a:rPr lang="en-US" sz="4000" b="1" dirty="0"/>
              <a:t>tiny</a:t>
            </a:r>
            <a:r>
              <a:rPr lang="en-US" sz="4000" b="0" dirty="0"/>
              <a:t> flows that you can </a:t>
            </a:r>
            <a:r>
              <a:rPr lang="en-US" sz="4000" b="1" dirty="0"/>
              <a:t>collect</a:t>
            </a:r>
            <a:r>
              <a:rPr lang="en-US" sz="4000" b="0" dirty="0"/>
              <a:t> </a:t>
            </a:r>
          </a:p>
        </p:txBody>
      </p:sp>
      <p:pic>
        <p:nvPicPr>
          <p:cNvPr id="5" name="Picture 4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A4FC27C3-9BBA-B647-8400-1E360EDC7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656"/>
          <a:stretch/>
        </p:blipFill>
        <p:spPr>
          <a:xfrm>
            <a:off x="0" y="3429000"/>
            <a:ext cx="6107729" cy="3428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DA9E25-E618-CA4F-A7DB-AD7432020055}"/>
              </a:ext>
            </a:extLst>
          </p:cNvPr>
          <p:cNvSpPr/>
          <p:nvPr/>
        </p:nvSpPr>
        <p:spPr>
          <a:xfrm>
            <a:off x="11729" y="657817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Image by </a:t>
            </a:r>
            <a:r>
              <a:rPr lang="en-GB" sz="1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Daan Lenaerts</a:t>
            </a:r>
            <a:r>
              <a:rPr lang="en-GB" sz="1000" dirty="0">
                <a:solidFill>
                  <a:schemeClr val="bg1"/>
                </a:solidFill>
              </a:rPr>
              <a:t> from </a:t>
            </a:r>
            <a:r>
              <a:rPr lang="en-GB" sz="1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321F58-E3C9-AC48-946F-1494096B4549}"/>
              </a:ext>
            </a:extLst>
          </p:cNvPr>
          <p:cNvSpPr txBox="1"/>
          <p:nvPr/>
        </p:nvSpPr>
        <p:spPr>
          <a:xfrm>
            <a:off x="6311049" y="4481779"/>
            <a:ext cx="5221553" cy="132343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en-US" sz="4000" dirty="0"/>
              <a:t>e.g., </a:t>
            </a:r>
            <a:r>
              <a:rPr lang="en-US" sz="4000" b="1" dirty="0"/>
              <a:t>from </a:t>
            </a:r>
            <a:r>
              <a:rPr lang="en-US" sz="4000" dirty="0"/>
              <a:t>physical or software</a:t>
            </a:r>
            <a:r>
              <a:rPr lang="en-US" sz="4000" b="1" dirty="0"/>
              <a:t> sensors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3733353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2879B5-EE53-294F-9436-F80392FE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close-up of a machine&#10;&#10;Description automatically generated with medium confidence">
            <a:extLst>
              <a:ext uri="{FF2B5EF4-FFF2-40B4-BE49-F238E27FC236}">
                <a16:creationId xmlns:a16="http://schemas.microsoft.com/office/drawing/2014/main" id="{96433014-5011-7E4B-B946-03C191CE4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/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C076E0-0479-6F41-93DF-27A75DC00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365" y="6356350"/>
            <a:ext cx="5651653" cy="365125"/>
          </a:xfrm>
        </p:spPr>
        <p:txBody>
          <a:bodyPr/>
          <a:lstStyle/>
          <a:p>
            <a:r>
              <a:rPr lang="it-IT" dirty="0"/>
              <a:t>@</a:t>
            </a:r>
            <a:r>
              <a:rPr lang="it-IT" dirty="0" err="1"/>
              <a:t>manudellavalle</a:t>
            </a:r>
            <a:r>
              <a:rPr lang="it-IT" dirty="0"/>
              <a:t> - http://</a:t>
            </a:r>
            <a:r>
              <a:rPr lang="it-IT" dirty="0" err="1"/>
              <a:t>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1A002C-068E-2A49-9FD9-E00F31925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9</a:t>
            </a:fld>
            <a:endParaRPr lang="it-IT" dirty="0"/>
          </a:p>
        </p:txBody>
      </p:sp>
      <p:pic>
        <p:nvPicPr>
          <p:cNvPr id="8" name="Google Shape;186;p10" descr="Picture 6">
            <a:extLst>
              <a:ext uri="{FF2B5EF4-FFF2-40B4-BE49-F238E27FC236}">
                <a16:creationId xmlns:a16="http://schemas.microsoft.com/office/drawing/2014/main" id="{A76C7C2D-7B95-D543-BC89-894860EE5E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8804"/>
          <a:stretch/>
        </p:blipFill>
        <p:spPr>
          <a:xfrm>
            <a:off x="-73812" y="0"/>
            <a:ext cx="6154008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E91A15-C858-624F-A88A-04AC0FCE6405}"/>
              </a:ext>
            </a:extLst>
          </p:cNvPr>
          <p:cNvSpPr txBox="1"/>
          <p:nvPr/>
        </p:nvSpPr>
        <p:spPr>
          <a:xfrm>
            <a:off x="6165310" y="1052780"/>
            <a:ext cx="5799382" cy="132343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sz="4000" b="1" dirty="0"/>
              <a:t>Continuous massive</a:t>
            </a:r>
            <a:r>
              <a:rPr lang="en-US" sz="4000" b="0" dirty="0"/>
              <a:t> flows than you </a:t>
            </a:r>
            <a:r>
              <a:rPr lang="en-US" sz="4000" b="1" dirty="0"/>
              <a:t>cannot stop </a:t>
            </a:r>
          </a:p>
        </p:txBody>
      </p:sp>
      <p:pic>
        <p:nvPicPr>
          <p:cNvPr id="10" name="Picture 9" descr="A close-up of a machine&#10;&#10;Description automatically generated with medium confidence">
            <a:extLst>
              <a:ext uri="{FF2B5EF4-FFF2-40B4-BE49-F238E27FC236}">
                <a16:creationId xmlns:a16="http://schemas.microsoft.com/office/drawing/2014/main" id="{C3A0F15A-2783-D14D-8CA6-21E5D57AF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196" y="3429000"/>
            <a:ext cx="6114122" cy="3429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54F49E-C09C-F94A-9F3F-9C74587AB37A}"/>
              </a:ext>
            </a:extLst>
          </p:cNvPr>
          <p:cNvSpPr/>
          <p:nvPr/>
        </p:nvSpPr>
        <p:spPr>
          <a:xfrm>
            <a:off x="9557124" y="3429000"/>
            <a:ext cx="26770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Image by </a:t>
            </a:r>
            <a:r>
              <a:rPr lang="en-GB" sz="1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Bruno /Germany</a:t>
            </a:r>
            <a:r>
              <a:rPr lang="en-GB" sz="1200" dirty="0">
                <a:solidFill>
                  <a:schemeClr val="bg1"/>
                </a:solidFill>
              </a:rPr>
              <a:t> from </a:t>
            </a:r>
            <a:r>
              <a:rPr lang="en-GB" sz="12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91A7A4-7EBE-374F-B514-A9F4D979CB07}"/>
              </a:ext>
            </a:extLst>
          </p:cNvPr>
          <p:cNvSpPr txBox="1"/>
          <p:nvPr/>
        </p:nvSpPr>
        <p:spPr>
          <a:xfrm>
            <a:off x="733054" y="4481780"/>
            <a:ext cx="5221553" cy="193899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r"/>
            <a:r>
              <a:rPr lang="en-US" sz="4000" dirty="0"/>
              <a:t>e.g., </a:t>
            </a:r>
            <a:r>
              <a:rPr lang="en-US" sz="4000" b="1" dirty="0"/>
              <a:t>social media, </a:t>
            </a:r>
            <a:r>
              <a:rPr lang="en-US" sz="4000" dirty="0" err="1"/>
              <a:t>telcos</a:t>
            </a:r>
            <a:r>
              <a:rPr lang="en-US" sz="4000" dirty="0"/>
              <a:t>’ and utilities’</a:t>
            </a:r>
            <a:r>
              <a:rPr lang="en-US" sz="4000" b="1" dirty="0"/>
              <a:t> monitoring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718782016"/>
      </p:ext>
    </p:extLst>
  </p:cSld>
  <p:clrMapOvr>
    <a:masterClrMapping/>
  </p:clrMapOvr>
</p:sld>
</file>

<file path=ppt/theme/theme1.xml><?xml version="1.0" encoding="utf-8"?>
<a:theme xmlns:a="http://schemas.openxmlformats.org/drawingml/2006/main" name="DS4bis-tem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prstDash val="sysDash"/>
          <a:headEnd type="none" w="med" len="med"/>
          <a:tailEnd type="arrow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91440" tIns="45720" rIns="91440" bIns="45720" rtlCol="0">
        <a:normAutofit/>
      </a:bodyPr>
      <a:lstStyle>
        <a:defPPr algn="l">
          <a:defRPr sz="40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_Netflix succes story - new temp - short version" id="{862F0AA1-BA8A-1340-BFFD-6C39A9B9C8BF}" vid="{2142564B-E4D1-5F45-BD12-9C987AE8E0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30793</TotalTime>
  <Words>1640</Words>
  <Application>Microsoft Macintosh PowerPoint</Application>
  <PresentationFormat>Widescreen</PresentationFormat>
  <Paragraphs>296</Paragraphs>
  <Slides>43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Calibri Light</vt:lpstr>
      <vt:lpstr>Courier</vt:lpstr>
      <vt:lpstr>Courier New</vt:lpstr>
      <vt:lpstr>Rubik</vt:lpstr>
      <vt:lpstr>Symbol</vt:lpstr>
      <vt:lpstr>Titillium</vt:lpstr>
      <vt:lpstr>DS4bis-temp</vt:lpstr>
      <vt:lpstr>Streaming Data Engineering A Tale of Four Streams</vt:lpstr>
      <vt:lpstr>1st premises: continuity matters</vt:lpstr>
      <vt:lpstr>1st premises: continuity matters</vt:lpstr>
      <vt:lpstr>1st premises: continuity matters</vt:lpstr>
      <vt:lpstr>1st premises: continuity matters</vt:lpstr>
      <vt:lpstr> Stream: a useful metaphor to explore the solution space</vt:lpstr>
      <vt:lpstr>Streams take many forms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2nd premises: time (models) matters!</vt:lpstr>
      <vt:lpstr>Stream-only Time Model </vt:lpstr>
      <vt:lpstr>Absolute Time Model</vt:lpstr>
      <vt:lpstr>Interval-base Time Model</vt:lpstr>
      <vt:lpstr>A first trade-off: latency vs. expressiveness</vt:lpstr>
      <vt:lpstr>Can we tame data velocity?</vt:lpstr>
      <vt:lpstr>PowerPoint Presentation</vt:lpstr>
      <vt:lpstr>On Events and decoupling</vt:lpstr>
      <vt:lpstr>Event-based systems</vt:lpstr>
      <vt:lpstr>Publish/subscribe </vt:lpstr>
      <vt:lpstr>Event-driven architecture @ Netflix</vt:lpstr>
      <vt:lpstr>PowerPoint Presentation</vt:lpstr>
      <vt:lpstr>Data Stream Management Systems (DSMS)</vt:lpstr>
      <vt:lpstr>Data Stream Management Systems (DSMS)</vt:lpstr>
      <vt:lpstr>Continuous Semantics</vt:lpstr>
      <vt:lpstr>DSMS Semantics</vt:lpstr>
      <vt:lpstr>Modern DSMS</vt:lpstr>
      <vt:lpstr>SQL Extensions</vt:lpstr>
      <vt:lpstr>Typically queries are placed in a network</vt:lpstr>
      <vt:lpstr>Typically queries are placed in a network</vt:lpstr>
      <vt:lpstr>PowerPoint Presentation</vt:lpstr>
      <vt:lpstr>Complex Event Processing (CEP)</vt:lpstr>
      <vt:lpstr>CEP semantics   </vt:lpstr>
      <vt:lpstr>Detecting Languages</vt:lpstr>
      <vt:lpstr>More Expressive Detecting Languages</vt:lpstr>
      <vt:lpstr>Why can event-based systems fight the torrent effect?</vt:lpstr>
      <vt:lpstr>Wrapping up</vt:lpstr>
      <vt:lpstr>PowerPoint Presentation</vt:lpstr>
      <vt:lpstr>Thank you for your attention!  Questions?</vt:lpstr>
      <vt:lpstr>Credits</vt:lpstr>
      <vt:lpstr>Taming Velocity A Tale of Four Streams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Streaming Data Engineering</dc:title>
  <dc:creator>Emanuele Della Valle</dc:creator>
  <cp:lastModifiedBy>Emanuele Della Valle</cp:lastModifiedBy>
  <cp:revision>96</cp:revision>
  <dcterms:created xsi:type="dcterms:W3CDTF">2020-11-13T14:01:43Z</dcterms:created>
  <dcterms:modified xsi:type="dcterms:W3CDTF">2022-09-15T12:27:18Z</dcterms:modified>
</cp:coreProperties>
</file>